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webp"/>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721" r:id="rId6"/>
    <p:sldMasterId id="2147483725" r:id="rId7"/>
    <p:sldMasterId id="2147483745" r:id="rId8"/>
    <p:sldMasterId id="2147483759" r:id="rId9"/>
  </p:sldMasterIdLst>
  <p:notesMasterIdLst>
    <p:notesMasterId r:id="rId69"/>
  </p:notesMasterIdLst>
  <p:handoutMasterIdLst>
    <p:handoutMasterId r:id="rId70"/>
  </p:handoutMasterIdLst>
  <p:sldIdLst>
    <p:sldId id="287" r:id="rId10"/>
    <p:sldId id="305" r:id="rId11"/>
    <p:sldId id="262" r:id="rId12"/>
    <p:sldId id="513" r:id="rId13"/>
    <p:sldId id="514" r:id="rId14"/>
    <p:sldId id="517" r:id="rId15"/>
    <p:sldId id="472" r:id="rId16"/>
    <p:sldId id="500" r:id="rId17"/>
    <p:sldId id="446" r:id="rId18"/>
    <p:sldId id="506" r:id="rId19"/>
    <p:sldId id="344" r:id="rId20"/>
    <p:sldId id="536" r:id="rId21"/>
    <p:sldId id="550" r:id="rId22"/>
    <p:sldId id="551" r:id="rId23"/>
    <p:sldId id="515" r:id="rId24"/>
    <p:sldId id="316" r:id="rId25"/>
    <p:sldId id="365" r:id="rId26"/>
    <p:sldId id="320" r:id="rId27"/>
    <p:sldId id="323" r:id="rId28"/>
    <p:sldId id="339" r:id="rId29"/>
    <p:sldId id="374" r:id="rId30"/>
    <p:sldId id="484" r:id="rId31"/>
    <p:sldId id="322" r:id="rId32"/>
    <p:sldId id="325" r:id="rId33"/>
    <p:sldId id="534" r:id="rId34"/>
    <p:sldId id="535" r:id="rId35"/>
    <p:sldId id="549" r:id="rId36"/>
    <p:sldId id="303" r:id="rId37"/>
    <p:sldId id="301" r:id="rId38"/>
    <p:sldId id="279" r:id="rId39"/>
    <p:sldId id="263" r:id="rId40"/>
    <p:sldId id="283" r:id="rId41"/>
    <p:sldId id="533" r:id="rId42"/>
    <p:sldId id="288" r:id="rId43"/>
    <p:sldId id="284" r:id="rId44"/>
    <p:sldId id="507" r:id="rId45"/>
    <p:sldId id="307" r:id="rId46"/>
    <p:sldId id="308" r:id="rId47"/>
    <p:sldId id="324" r:id="rId48"/>
    <p:sldId id="310" r:id="rId49"/>
    <p:sldId id="508" r:id="rId50"/>
    <p:sldId id="509" r:id="rId51"/>
    <p:sldId id="311" r:id="rId52"/>
    <p:sldId id="312" r:id="rId53"/>
    <p:sldId id="313" r:id="rId54"/>
    <p:sldId id="314" r:id="rId55"/>
    <p:sldId id="300" r:id="rId56"/>
    <p:sldId id="317" r:id="rId57"/>
    <p:sldId id="318" r:id="rId58"/>
    <p:sldId id="537" r:id="rId59"/>
    <p:sldId id="1271" r:id="rId60"/>
    <p:sldId id="1272" r:id="rId61"/>
    <p:sldId id="319" r:id="rId62"/>
    <p:sldId id="542" r:id="rId63"/>
    <p:sldId id="1273" r:id="rId64"/>
    <p:sldId id="302" r:id="rId65"/>
    <p:sldId id="267" r:id="rId66"/>
    <p:sldId id="278" r:id="rId67"/>
    <p:sldId id="304" r:id="rId6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0"/>
    <a:srgbClr val="C1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1" autoAdjust="0"/>
    <p:restoredTop sz="85656" autoAdjust="0"/>
  </p:normalViewPr>
  <p:slideViewPr>
    <p:cSldViewPr snapToGrid="0">
      <p:cViewPr varScale="1">
        <p:scale>
          <a:sx n="87" d="100"/>
          <a:sy n="87" d="100"/>
        </p:scale>
        <p:origin x="80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Success</c:v>
                </c:pt>
              </c:strCache>
            </c:strRef>
          </c:tx>
          <c:spPr>
            <a:ln w="28575" cap="rnd">
              <a:solidFill>
                <a:schemeClr val="accent1"/>
              </a:solidFill>
              <a:round/>
            </a:ln>
            <a:effectLst/>
          </c:spPr>
          <c:marker>
            <c:symbol val="none"/>
          </c:marker>
          <c:dLbls>
            <c:dLbl>
              <c:idx val="4"/>
              <c:layout>
                <c:manualLayout>
                  <c:x val="-1.7921146953405017E-2"/>
                  <c:y val="-1.851851851851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AE-4D0B-8387-CE546A42ACFC}"/>
                </c:ext>
              </c:extLst>
            </c:dLbl>
            <c:dLbl>
              <c:idx val="9"/>
              <c:layout>
                <c:manualLayout>
                  <c:x val="-3.5842293906810036E-3"/>
                  <c:y val="-2.6523613350041651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AE-4D0B-8387-CE546A42ACF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0%</c:formatCode>
                <c:ptCount val="12"/>
                <c:pt idx="0">
                  <c:v>0.5</c:v>
                </c:pt>
                <c:pt idx="1">
                  <c:v>0</c:v>
                </c:pt>
                <c:pt idx="2">
                  <c:v>0.3</c:v>
                </c:pt>
                <c:pt idx="3">
                  <c:v>0.8</c:v>
                </c:pt>
                <c:pt idx="4">
                  <c:v>1</c:v>
                </c:pt>
                <c:pt idx="5">
                  <c:v>0.7</c:v>
                </c:pt>
                <c:pt idx="6">
                  <c:v>0.5</c:v>
                </c:pt>
                <c:pt idx="7">
                  <c:v>0</c:v>
                </c:pt>
                <c:pt idx="8">
                  <c:v>0.4</c:v>
                </c:pt>
                <c:pt idx="9">
                  <c:v>1</c:v>
                </c:pt>
                <c:pt idx="10">
                  <c:v>0.7</c:v>
                </c:pt>
                <c:pt idx="11">
                  <c:v>0.5</c:v>
                </c:pt>
              </c:numCache>
            </c:numRef>
          </c:val>
          <c:smooth val="0"/>
          <c:extLst>
            <c:ext xmlns:c16="http://schemas.microsoft.com/office/drawing/2014/chart" uri="{C3380CC4-5D6E-409C-BE32-E72D297353CC}">
              <c16:uniqueId val="{00000000-7FAE-4D0B-8387-CE546A42ACFC}"/>
            </c:ext>
          </c:extLst>
        </c:ser>
        <c:dLbls>
          <c:showLegendKey val="0"/>
          <c:showVal val="0"/>
          <c:showCatName val="0"/>
          <c:showSerName val="0"/>
          <c:showPercent val="0"/>
          <c:showBubbleSize val="0"/>
        </c:dLbls>
        <c:smooth val="0"/>
        <c:axId val="945866528"/>
        <c:axId val="789034384"/>
      </c:lineChart>
      <c:catAx>
        <c:axId val="94586652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Attempts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034384"/>
        <c:crosses val="autoZero"/>
        <c:auto val="1"/>
        <c:lblAlgn val="ctr"/>
        <c:lblOffset val="100"/>
        <c:noMultiLvlLbl val="0"/>
      </c:catAx>
      <c:valAx>
        <c:axId val="7890343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Success Rate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4586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072"/>
          </a:xfrm>
          <a:prstGeom prst="rect">
            <a:avLst/>
          </a:prstGeom>
        </p:spPr>
        <p:txBody>
          <a:bodyPr vert="horz" lIns="93324" tIns="46662" rIns="93324" bIns="46662" rtlCol="0"/>
          <a:lstStyle>
            <a:lvl1pPr algn="r">
              <a:defRPr sz="1200"/>
            </a:lvl1pPr>
          </a:lstStyle>
          <a:p>
            <a:endParaRPr lang="en-US"/>
          </a:p>
        </p:txBody>
      </p:sp>
      <p:sp>
        <p:nvSpPr>
          <p:cNvPr id="4" name="Footer Placeholder 3"/>
          <p:cNvSpPr>
            <a:spLocks noGrp="1"/>
          </p:cNvSpPr>
          <p:nvPr>
            <p:ph type="ftr" sz="quarter" idx="2"/>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7071"/>
          </a:xfrm>
          <a:prstGeom prst="rect">
            <a:avLst/>
          </a:prstGeom>
        </p:spPr>
        <p:txBody>
          <a:bodyPr vert="horz" lIns="93324" tIns="46662" rIns="93324" bIns="46662" rtlCol="0" anchor="b"/>
          <a:lstStyle>
            <a:lvl1pPr algn="r">
              <a:defRPr sz="1200"/>
            </a:lvl1pPr>
          </a:lstStyle>
          <a:p>
            <a:fld id="{44376B2A-DEC6-4227-9D5D-6614404DB6E3}" type="slidenum">
              <a:rPr lang="en-US" smtClean="0"/>
              <a:t>‹#›</a:t>
            </a:fld>
            <a:endParaRPr lang="en-US"/>
          </a:p>
        </p:txBody>
      </p:sp>
    </p:spTree>
    <p:extLst>
      <p:ext uri="{BB962C8B-B14F-4D97-AF65-F5344CB8AC3E}">
        <p14:creationId xmlns:p14="http://schemas.microsoft.com/office/powerpoint/2010/main" val="117349934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7071"/>
          </a:xfrm>
          <a:prstGeom prst="rect">
            <a:avLst/>
          </a:prstGeom>
        </p:spPr>
        <p:txBody>
          <a:bodyPr vert="horz" lIns="93324" tIns="46662" rIns="93324" bIns="46662" rtlCol="0" anchor="b"/>
          <a:lstStyle>
            <a:lvl1pPr algn="r">
              <a:defRPr sz="1200"/>
            </a:lvl1pPr>
          </a:lstStyle>
          <a:p>
            <a:fld id="{7D7E55D2-8DB7-4CB7-80B0-635653ADF59A}" type="slidenum">
              <a:rPr lang="en-US" smtClean="0"/>
              <a:t>‹#›</a:t>
            </a:fld>
            <a:endParaRPr lang="en-US"/>
          </a:p>
        </p:txBody>
      </p:sp>
    </p:spTree>
    <p:extLst>
      <p:ext uri="{BB962C8B-B14F-4D97-AF65-F5344CB8AC3E}">
        <p14:creationId xmlns:p14="http://schemas.microsoft.com/office/powerpoint/2010/main" val="101813056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Web_applica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n.wikipedia.org/wiki/Zapier#cite_note-kingpin-3" TargetMode="External"/><Relationship Id="rId4" Type="http://schemas.openxmlformats.org/officeDocument/2006/relationships/hyperlink" Target="https://en.wikipedia.org/wiki/Zapier#cite_note-crucial-2"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Land acknowledgment</a:t>
            </a:r>
          </a:p>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2</a:t>
            </a:fld>
            <a:endParaRPr lang="en-US"/>
          </a:p>
        </p:txBody>
      </p:sp>
    </p:spTree>
    <p:extLst>
      <p:ext uri="{BB962C8B-B14F-4D97-AF65-F5344CB8AC3E}">
        <p14:creationId xmlns:p14="http://schemas.microsoft.com/office/powerpoint/2010/main" val="18066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err="1"/>
              <a:t>Today</a:t>
            </a:r>
            <a:r>
              <a:rPr lang="fr-FR" altLang="en-US" dirty="0"/>
              <a:t>,</a:t>
            </a:r>
            <a:r>
              <a:rPr lang="fr-FR" altLang="en-US" baseline="0" dirty="0"/>
              <a:t> a lot of marketing </a:t>
            </a:r>
            <a:r>
              <a:rPr lang="fr-FR" altLang="en-US" baseline="0" dirty="0" err="1"/>
              <a:t>experimentation</a:t>
            </a:r>
            <a:r>
              <a:rPr lang="fr-FR" altLang="en-US" baseline="0" dirty="0"/>
              <a:t> </a:t>
            </a:r>
            <a:r>
              <a:rPr lang="fr-FR" altLang="en-US" baseline="0" dirty="0" err="1"/>
              <a:t>is</a:t>
            </a:r>
            <a:r>
              <a:rPr lang="fr-FR" altLang="en-US" baseline="0" dirty="0"/>
              <a:t> </a:t>
            </a:r>
            <a:r>
              <a:rPr lang="fr-FR" altLang="en-US" baseline="0" dirty="0" err="1"/>
              <a:t>done</a:t>
            </a:r>
            <a:r>
              <a:rPr lang="fr-FR" altLang="en-US" baseline="0" dirty="0"/>
              <a:t> on the digital </a:t>
            </a:r>
            <a:r>
              <a:rPr lang="fr-FR" altLang="en-US" baseline="0" dirty="0" err="1"/>
              <a:t>space</a:t>
            </a:r>
            <a:r>
              <a:rPr lang="fr-FR" altLang="en-US" baseline="0" dirty="0"/>
              <a:t>. </a:t>
            </a:r>
            <a:r>
              <a:rPr lang="fr-FR" altLang="en-US" baseline="0" dirty="0" err="1"/>
              <a:t>Why</a:t>
            </a:r>
            <a:r>
              <a:rPr lang="fr-FR" altLang="en-US" baseline="0" dirty="0"/>
              <a:t> the digital </a:t>
            </a:r>
            <a:r>
              <a:rPr lang="fr-FR" altLang="en-US" baseline="0" dirty="0" err="1"/>
              <a:t>space</a:t>
            </a:r>
            <a:r>
              <a:rPr lang="fr-FR" altLang="en-US" baseline="0" dirty="0"/>
              <a:t> </a:t>
            </a:r>
            <a:r>
              <a:rPr lang="fr-FR" altLang="en-US" baseline="0" dirty="0" err="1"/>
              <a:t>is</a:t>
            </a:r>
            <a:r>
              <a:rPr lang="fr-FR" altLang="en-US" baseline="0" dirty="0"/>
              <a:t> </a:t>
            </a:r>
            <a:r>
              <a:rPr lang="fr-FR" altLang="en-US" baseline="0" dirty="0" err="1"/>
              <a:t>idea</a:t>
            </a:r>
            <a:r>
              <a:rPr lang="fr-FR" altLang="en-US" baseline="0" dirty="0"/>
              <a:t> for </a:t>
            </a:r>
            <a:r>
              <a:rPr lang="fr-FR" altLang="en-US" baseline="0" dirty="0" err="1"/>
              <a:t>experimentation</a:t>
            </a:r>
            <a:r>
              <a:rPr lang="fr-FR" altLang="en-US" baseline="0" dirty="0"/>
              <a:t>? There are 2 </a:t>
            </a:r>
            <a:r>
              <a:rPr lang="fr-FR" altLang="en-US" baseline="0" dirty="0" err="1"/>
              <a:t>reasons</a:t>
            </a:r>
            <a:r>
              <a:rPr lang="fr-FR" alt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baseline="0" dirty="0"/>
              <a:t>1-</a:t>
            </a:r>
            <a:r>
              <a:rPr lang="fr-FR" dirty="0"/>
              <a:t>We can « </a:t>
            </a:r>
            <a:r>
              <a:rPr lang="fr-FR" dirty="0" err="1"/>
              <a:t>see</a:t>
            </a:r>
            <a:r>
              <a:rPr lang="fr-FR" dirty="0"/>
              <a:t> » more of the shopping and </a:t>
            </a:r>
            <a:r>
              <a:rPr lang="fr-FR" dirty="0" err="1"/>
              <a:t>purchase</a:t>
            </a:r>
            <a:r>
              <a:rPr lang="fr-FR" dirty="0"/>
              <a:t> process in the digital </a:t>
            </a:r>
            <a:r>
              <a:rPr lang="fr-FR" dirty="0" err="1"/>
              <a:t>space</a:t>
            </a:r>
            <a:r>
              <a:rPr lang="fr-FR" dirty="0"/>
              <a:t> </a:t>
            </a:r>
            <a:r>
              <a:rPr lang="fr-FR" dirty="0" err="1"/>
              <a:t>than</a:t>
            </a:r>
            <a:r>
              <a:rPr lang="fr-FR" dirty="0"/>
              <a:t> in </a:t>
            </a:r>
            <a:r>
              <a:rPr lang="fr-FR" dirty="0" err="1"/>
              <a:t>other</a:t>
            </a:r>
            <a:r>
              <a:rPr lang="fr-FR" dirty="0"/>
              <a:t> media. An ad, a </a:t>
            </a:r>
            <a:r>
              <a:rPr lang="fr-FR" dirty="0" err="1"/>
              <a:t>campaign</a:t>
            </a:r>
            <a:r>
              <a:rPr lang="fr-FR" dirty="0"/>
              <a:t>, has a direct impact</a:t>
            </a:r>
            <a:r>
              <a:rPr lang="fr-FR" baseline="0" dirty="0"/>
              <a:t> on </a:t>
            </a:r>
            <a:r>
              <a:rPr lang="fr-FR" baseline="0" dirty="0" err="1"/>
              <a:t>clicking</a:t>
            </a:r>
            <a:r>
              <a:rPr lang="fr-FR" baseline="0" dirty="0"/>
              <a:t> and </a:t>
            </a:r>
            <a:r>
              <a:rPr lang="fr-FR" baseline="0" dirty="0" err="1"/>
              <a:t>purchase</a:t>
            </a:r>
            <a:r>
              <a:rPr lang="fr-FR" baseline="0" dirty="0"/>
              <a:t> </a:t>
            </a:r>
            <a:r>
              <a:rPr lang="fr-FR" baseline="0" dirty="0" err="1"/>
              <a:t>behavior</a:t>
            </a:r>
            <a:r>
              <a:rPr lang="fr-FR" baseline="0" dirty="0"/>
              <a:t> – </a:t>
            </a:r>
            <a:r>
              <a:rPr lang="fr-FR" baseline="0" dirty="0" err="1"/>
              <a:t>you</a:t>
            </a:r>
            <a:r>
              <a:rPr lang="fr-FR" baseline="0" dirty="0"/>
              <a:t> can </a:t>
            </a:r>
            <a:r>
              <a:rPr lang="fr-FR" baseline="0" dirty="0" err="1"/>
              <a:t>track</a:t>
            </a:r>
            <a:r>
              <a:rPr lang="fr-FR" baseline="0" dirty="0"/>
              <a:t> a </a:t>
            </a:r>
            <a:r>
              <a:rPr lang="fr-FR" baseline="0" dirty="0" err="1"/>
              <a:t>purchase</a:t>
            </a:r>
            <a:r>
              <a:rPr lang="fr-FR" baseline="0" dirty="0"/>
              <a:t> to a </a:t>
            </a:r>
            <a:r>
              <a:rPr lang="fr-FR" baseline="0" dirty="0" err="1"/>
              <a:t>clickable</a:t>
            </a:r>
            <a:r>
              <a:rPr lang="fr-FR" baseline="0" dirty="0"/>
              <a:t> ad.</a:t>
            </a:r>
            <a:r>
              <a:rPr lang="fr-FR" dirty="0"/>
              <a:t> You cans </a:t>
            </a:r>
            <a:r>
              <a:rPr lang="fr-FR" dirty="0" err="1"/>
              <a:t>ee</a:t>
            </a:r>
            <a:r>
              <a:rPr lang="fr-FR" dirty="0"/>
              <a:t> </a:t>
            </a:r>
            <a:r>
              <a:rPr lang="fr-FR" dirty="0" err="1"/>
              <a:t>intermediary</a:t>
            </a:r>
            <a:r>
              <a:rPr lang="fr-FR" dirty="0"/>
              <a:t> </a:t>
            </a:r>
            <a:r>
              <a:rPr lang="fr-FR" dirty="0" err="1"/>
              <a:t>steps</a:t>
            </a:r>
            <a:r>
              <a:rPr lang="fr-FR" dirty="0"/>
              <a:t> </a:t>
            </a:r>
            <a:r>
              <a:rPr lang="fr-FR" dirty="0" err="1"/>
              <a:t>between</a:t>
            </a:r>
            <a:r>
              <a:rPr lang="fr-FR" dirty="0"/>
              <a:t> </a:t>
            </a:r>
            <a:r>
              <a:rPr lang="fr-FR" dirty="0" err="1"/>
              <a:t>ads</a:t>
            </a:r>
            <a:r>
              <a:rPr lang="fr-FR" dirty="0"/>
              <a:t> and </a:t>
            </a:r>
            <a:r>
              <a:rPr lang="fr-FR" dirty="0" err="1"/>
              <a:t>purchase</a:t>
            </a:r>
            <a:r>
              <a:rPr lang="fr-FR" dirty="0"/>
              <a:t>. IN TV </a:t>
            </a:r>
            <a:r>
              <a:rPr lang="fr-FR" dirty="0" err="1"/>
              <a:t>you</a:t>
            </a:r>
            <a:r>
              <a:rPr lang="fr-FR" dirty="0"/>
              <a:t> put the ad, </a:t>
            </a:r>
            <a:r>
              <a:rPr lang="fr-FR" dirty="0" err="1"/>
              <a:t>you</a:t>
            </a:r>
            <a:r>
              <a:rPr lang="fr-FR" dirty="0"/>
              <a:t> can </a:t>
            </a:r>
            <a:r>
              <a:rPr lang="fr-FR" dirty="0" err="1"/>
              <a:t>kind</a:t>
            </a:r>
            <a:r>
              <a:rPr lang="fr-FR" baseline="0" dirty="0"/>
              <a:t> of </a:t>
            </a:r>
            <a:r>
              <a:rPr lang="fr-FR" baseline="0" dirty="0" err="1"/>
              <a:t>see</a:t>
            </a:r>
            <a:r>
              <a:rPr lang="fr-FR" baseline="0" dirty="0"/>
              <a:t> </a:t>
            </a:r>
            <a:r>
              <a:rPr lang="fr-FR" baseline="0" dirty="0" err="1"/>
              <a:t>what</a:t>
            </a:r>
            <a:r>
              <a:rPr lang="fr-FR" baseline="0" dirty="0"/>
              <a:t> sales </a:t>
            </a:r>
            <a:r>
              <a:rPr lang="fr-FR" baseline="0" dirty="0" err="1"/>
              <a:t>will</a:t>
            </a:r>
            <a:r>
              <a:rPr lang="fr-FR" baseline="0" dirty="0"/>
              <a:t> </a:t>
            </a:r>
            <a:r>
              <a:rPr lang="fr-FR" baseline="0" dirty="0" err="1"/>
              <a:t>be</a:t>
            </a:r>
            <a:r>
              <a:rPr lang="fr-FR" baseline="0" dirty="0"/>
              <a:t> </a:t>
            </a:r>
            <a:r>
              <a:rPr lang="fr-FR" baseline="0" dirty="0" err="1"/>
              <a:t>afterwards</a:t>
            </a:r>
            <a:r>
              <a:rPr lang="fr-FR" baseline="0" dirty="0"/>
              <a:t>, but </a:t>
            </a:r>
            <a:r>
              <a:rPr lang="fr-FR" baseline="0" dirty="0" err="1"/>
              <a:t>you</a:t>
            </a:r>
            <a:r>
              <a:rPr lang="fr-FR" baseline="0" dirty="0"/>
              <a:t> </a:t>
            </a:r>
            <a:r>
              <a:rPr lang="fr-FR" baseline="0" dirty="0" err="1"/>
              <a:t>don’t</a:t>
            </a:r>
            <a:r>
              <a:rPr lang="fr-FR" baseline="0" dirty="0"/>
              <a:t> have </a:t>
            </a:r>
            <a:r>
              <a:rPr lang="fr-FR" baseline="0" dirty="0" err="1"/>
              <a:t>precise</a:t>
            </a:r>
            <a:r>
              <a:rPr lang="fr-FR" baseline="0" dirty="0"/>
              <a:t> </a:t>
            </a:r>
            <a:r>
              <a:rPr lang="fr-FR" baseline="0" dirty="0" err="1"/>
              <a:t>measurement</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2-</a:t>
            </a:r>
            <a:r>
              <a:rPr lang="fr-FR" dirty="0"/>
              <a:t>We  can </a:t>
            </a:r>
            <a:r>
              <a:rPr lang="fr-FR" dirty="0" err="1"/>
              <a:t>send</a:t>
            </a:r>
            <a:r>
              <a:rPr lang="fr-FR" dirty="0"/>
              <a:t> </a:t>
            </a:r>
            <a:r>
              <a:rPr lang="fr-FR" dirty="0" err="1"/>
              <a:t>different</a:t>
            </a:r>
            <a:r>
              <a:rPr lang="fr-FR" dirty="0"/>
              <a:t> marketing messages to </a:t>
            </a:r>
            <a:r>
              <a:rPr lang="fr-FR" dirty="0" err="1"/>
              <a:t>individual</a:t>
            </a:r>
            <a:r>
              <a:rPr lang="fr-FR" dirty="0"/>
              <a:t> </a:t>
            </a:r>
            <a:r>
              <a:rPr lang="fr-FR" dirty="0" err="1"/>
              <a:t>customers</a:t>
            </a:r>
            <a:r>
              <a:rPr lang="fr-FR" dirty="0"/>
              <a:t>.</a:t>
            </a:r>
            <a:r>
              <a:rPr lang="fr-FR" baseline="0" dirty="0"/>
              <a:t> I can </a:t>
            </a:r>
            <a:r>
              <a:rPr lang="fr-FR" baseline="0" dirty="0" err="1"/>
              <a:t>send</a:t>
            </a:r>
            <a:r>
              <a:rPr lang="fr-FR" baseline="0" dirty="0"/>
              <a:t> one email to </a:t>
            </a:r>
            <a:r>
              <a:rPr lang="fr-FR" baseline="0" dirty="0" err="1"/>
              <a:t>half</a:t>
            </a:r>
            <a:r>
              <a:rPr lang="fr-FR" baseline="0" dirty="0"/>
              <a:t> </a:t>
            </a:r>
            <a:r>
              <a:rPr lang="fr-FR" baseline="0" dirty="0" err="1"/>
              <a:t>you</a:t>
            </a:r>
            <a:r>
              <a:rPr lang="fr-FR" baseline="0" dirty="0"/>
              <a:t> (</a:t>
            </a:r>
            <a:r>
              <a:rPr lang="fr-FR" baseline="0" dirty="0" err="1"/>
              <a:t>picked</a:t>
            </a:r>
            <a:r>
              <a:rPr lang="fr-FR" baseline="0" dirty="0"/>
              <a:t> </a:t>
            </a:r>
            <a:r>
              <a:rPr lang="fr-FR" baseline="0" dirty="0" err="1"/>
              <a:t>randomly</a:t>
            </a:r>
            <a:r>
              <a:rPr lang="fr-FR" baseline="0" dirty="0"/>
              <a:t>), and </a:t>
            </a:r>
            <a:r>
              <a:rPr lang="fr-FR" baseline="0" dirty="0" err="1"/>
              <a:t>another</a:t>
            </a:r>
            <a:r>
              <a:rPr lang="fr-FR" baseline="0" dirty="0"/>
              <a:t> email to the </a:t>
            </a:r>
            <a:r>
              <a:rPr lang="fr-FR" baseline="0" dirty="0" err="1"/>
              <a:t>other</a:t>
            </a:r>
            <a:r>
              <a:rPr lang="fr-FR" baseline="0" dirty="0"/>
              <a:t> </a:t>
            </a:r>
            <a:r>
              <a:rPr lang="fr-FR" baseline="0" dirty="0" err="1"/>
              <a:t>half</a:t>
            </a:r>
            <a:r>
              <a:rPr lang="fr-FR" baseline="0" dirty="0"/>
              <a:t>. That </a:t>
            </a:r>
            <a:r>
              <a:rPr lang="fr-FR" baseline="0" dirty="0" err="1"/>
              <a:t>gives</a:t>
            </a:r>
            <a:r>
              <a:rPr lang="fr-FR" baseline="0" dirty="0"/>
              <a:t> control + </a:t>
            </a:r>
            <a:r>
              <a:rPr lang="fr-FR" baseline="0" dirty="0" err="1"/>
              <a:t>random</a:t>
            </a:r>
            <a:r>
              <a:rPr lang="fr-FR" baseline="0" dirty="0"/>
              <a:t> allocation.</a:t>
            </a:r>
            <a:endParaRPr lang="fr-FR" dirty="0"/>
          </a:p>
          <a:p>
            <a:r>
              <a:rPr lang="fr-FR" altLang="en-US" dirty="0" err="1"/>
              <a:t>Perfect</a:t>
            </a:r>
            <a:r>
              <a:rPr lang="fr-FR" altLang="en-US" dirty="0"/>
              <a:t> for </a:t>
            </a:r>
            <a:r>
              <a:rPr lang="fr-FR" altLang="en-US" dirty="0" err="1"/>
              <a:t>experimentation</a:t>
            </a:r>
            <a:r>
              <a:rPr lang="fr-FR" altLang="en-US" dirty="0"/>
              <a:t>. This </a:t>
            </a:r>
            <a:r>
              <a:rPr lang="fr-FR" altLang="en-US" dirty="0" err="1"/>
              <a:t>was</a:t>
            </a:r>
            <a:r>
              <a:rPr lang="fr-FR" altLang="en-US" dirty="0"/>
              <a:t> </a:t>
            </a:r>
            <a:r>
              <a:rPr lang="fr-FR" altLang="en-US" dirty="0" err="1"/>
              <a:t>literally</a:t>
            </a:r>
            <a:r>
              <a:rPr lang="fr-FR" altLang="en-US" dirty="0"/>
              <a:t> impossible </a:t>
            </a:r>
            <a:r>
              <a:rPr lang="fr-FR" altLang="en-US" dirty="0" err="1"/>
              <a:t>before</a:t>
            </a:r>
            <a:r>
              <a:rPr lang="fr-FR" altLang="en-US" dirty="0"/>
              <a:t>. </a:t>
            </a:r>
            <a:r>
              <a:rPr lang="fr-FR" altLang="en-US" dirty="0" err="1"/>
              <a:t>That’s</a:t>
            </a:r>
            <a:r>
              <a:rPr lang="fr-FR" altLang="en-US" dirty="0"/>
              <a:t> </a:t>
            </a:r>
            <a:r>
              <a:rPr lang="fr-FR" altLang="en-US" dirty="0" err="1"/>
              <a:t>why</a:t>
            </a:r>
            <a:r>
              <a:rPr lang="fr-FR" altLang="en-US" dirty="0"/>
              <a:t> </a:t>
            </a:r>
            <a:r>
              <a:rPr lang="fr-FR" altLang="en-US" dirty="0" err="1"/>
              <a:t>we</a:t>
            </a:r>
            <a:r>
              <a:rPr lang="fr-FR" altLang="en-US" dirty="0"/>
              <a:t> </a:t>
            </a:r>
            <a:r>
              <a:rPr lang="fr-FR" altLang="en-US" dirty="0" err="1"/>
              <a:t>see</a:t>
            </a:r>
            <a:r>
              <a:rPr lang="fr-FR" altLang="en-US" dirty="0"/>
              <a:t> explosion</a:t>
            </a:r>
            <a:r>
              <a:rPr lang="fr-FR" altLang="en-US" baseline="0" dirty="0"/>
              <a:t> in </a:t>
            </a:r>
            <a:r>
              <a:rPr lang="fr-FR" altLang="en-US" baseline="0" dirty="0" err="1"/>
              <a:t>experimentation</a:t>
            </a:r>
            <a:r>
              <a:rPr lang="fr-FR" altLang="en-US" baseline="0" dirty="0"/>
              <a:t> online.</a:t>
            </a:r>
            <a:endParaRPr lang="en-US" altLang="en-US" dirty="0"/>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19968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7E440-A7E4-11D1-7DAC-897113AC2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2937C-8720-3123-FAE8-061951E06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AAD26-0862-A178-CD90-984533E23E52}"/>
              </a:ext>
            </a:extLst>
          </p:cNvPr>
          <p:cNvSpPr>
            <a:spLocks noGrp="1"/>
          </p:cNvSpPr>
          <p:nvPr>
            <p:ph type="body" idx="1"/>
          </p:nvPr>
        </p:nvSpPr>
        <p:spPr/>
        <p:txBody>
          <a:bodyPr/>
          <a:lstStyle/>
          <a:p>
            <a:r>
              <a:rPr lang="fr-FR" altLang="en-US" dirty="0"/>
              <a:t>CRO = Conversion Rate </a:t>
            </a:r>
            <a:r>
              <a:rPr lang="fr-FR" altLang="en-US" dirty="0" err="1"/>
              <a:t>Optimization</a:t>
            </a:r>
            <a:endParaRPr lang="fr-FR" altLang="en-US" dirty="0"/>
          </a:p>
          <a:p>
            <a:r>
              <a:rPr lang="fr-FR" altLang="en-US" dirty="0" err="1"/>
              <a:t>Today</a:t>
            </a:r>
            <a:r>
              <a:rPr lang="fr-FR" altLang="en-US" dirty="0"/>
              <a:t>,</a:t>
            </a:r>
            <a:r>
              <a:rPr lang="fr-FR" altLang="en-US" baseline="0" dirty="0"/>
              <a:t> a lot of marketing </a:t>
            </a:r>
            <a:r>
              <a:rPr lang="fr-FR" altLang="en-US" baseline="0" dirty="0" err="1"/>
              <a:t>experimentation</a:t>
            </a:r>
            <a:r>
              <a:rPr lang="fr-FR" altLang="en-US" baseline="0" dirty="0"/>
              <a:t> </a:t>
            </a:r>
            <a:r>
              <a:rPr lang="fr-FR" altLang="en-US" baseline="0" dirty="0" err="1"/>
              <a:t>is</a:t>
            </a:r>
            <a:r>
              <a:rPr lang="fr-FR" altLang="en-US" baseline="0" dirty="0"/>
              <a:t> </a:t>
            </a:r>
            <a:r>
              <a:rPr lang="fr-FR" altLang="en-US" baseline="0" dirty="0" err="1"/>
              <a:t>done</a:t>
            </a:r>
            <a:r>
              <a:rPr lang="fr-FR" altLang="en-US" baseline="0" dirty="0"/>
              <a:t> on the digital </a:t>
            </a:r>
            <a:r>
              <a:rPr lang="fr-FR" altLang="en-US" baseline="0" dirty="0" err="1"/>
              <a:t>space</a:t>
            </a:r>
            <a:r>
              <a:rPr lang="fr-FR" altLang="en-US" baseline="0" dirty="0"/>
              <a:t>. </a:t>
            </a:r>
            <a:r>
              <a:rPr lang="fr-FR" altLang="en-US" baseline="0" dirty="0" err="1"/>
              <a:t>Why</a:t>
            </a:r>
            <a:r>
              <a:rPr lang="fr-FR" altLang="en-US" baseline="0" dirty="0"/>
              <a:t> the digital </a:t>
            </a:r>
            <a:r>
              <a:rPr lang="fr-FR" altLang="en-US" baseline="0" dirty="0" err="1"/>
              <a:t>space</a:t>
            </a:r>
            <a:r>
              <a:rPr lang="fr-FR" altLang="en-US" baseline="0" dirty="0"/>
              <a:t> </a:t>
            </a:r>
            <a:r>
              <a:rPr lang="fr-FR" altLang="en-US" baseline="0" dirty="0" err="1"/>
              <a:t>is</a:t>
            </a:r>
            <a:r>
              <a:rPr lang="fr-FR" altLang="en-US" baseline="0" dirty="0"/>
              <a:t> </a:t>
            </a:r>
            <a:r>
              <a:rPr lang="fr-FR" altLang="en-US" baseline="0" dirty="0" err="1"/>
              <a:t>idea</a:t>
            </a:r>
            <a:r>
              <a:rPr lang="fr-FR" altLang="en-US" baseline="0" dirty="0"/>
              <a:t> for </a:t>
            </a:r>
            <a:r>
              <a:rPr lang="fr-FR" altLang="en-US" baseline="0" dirty="0" err="1"/>
              <a:t>experimentation</a:t>
            </a:r>
            <a:r>
              <a:rPr lang="fr-FR" altLang="en-US" baseline="0" dirty="0"/>
              <a:t>? There are 2 </a:t>
            </a:r>
            <a:r>
              <a:rPr lang="fr-FR" altLang="en-US" baseline="0" dirty="0" err="1"/>
              <a:t>reasons</a:t>
            </a:r>
            <a:r>
              <a:rPr lang="fr-FR" alt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baseline="0" dirty="0"/>
              <a:t>1-</a:t>
            </a:r>
            <a:r>
              <a:rPr lang="fr-FR" dirty="0"/>
              <a:t>We can « </a:t>
            </a:r>
            <a:r>
              <a:rPr lang="fr-FR" dirty="0" err="1"/>
              <a:t>see</a:t>
            </a:r>
            <a:r>
              <a:rPr lang="fr-FR" dirty="0"/>
              <a:t> » more of the shopping and </a:t>
            </a:r>
            <a:r>
              <a:rPr lang="fr-FR" dirty="0" err="1"/>
              <a:t>purchase</a:t>
            </a:r>
            <a:r>
              <a:rPr lang="fr-FR" dirty="0"/>
              <a:t> process in the digital </a:t>
            </a:r>
            <a:r>
              <a:rPr lang="fr-FR" dirty="0" err="1"/>
              <a:t>space</a:t>
            </a:r>
            <a:r>
              <a:rPr lang="fr-FR" dirty="0"/>
              <a:t> </a:t>
            </a:r>
            <a:r>
              <a:rPr lang="fr-FR" dirty="0" err="1"/>
              <a:t>than</a:t>
            </a:r>
            <a:r>
              <a:rPr lang="fr-FR" dirty="0"/>
              <a:t> in </a:t>
            </a:r>
            <a:r>
              <a:rPr lang="fr-FR" dirty="0" err="1"/>
              <a:t>other</a:t>
            </a:r>
            <a:r>
              <a:rPr lang="fr-FR" dirty="0"/>
              <a:t> media. An ad, a </a:t>
            </a:r>
            <a:r>
              <a:rPr lang="fr-FR" dirty="0" err="1"/>
              <a:t>campaign</a:t>
            </a:r>
            <a:r>
              <a:rPr lang="fr-FR" dirty="0"/>
              <a:t>, has a direct impact</a:t>
            </a:r>
            <a:r>
              <a:rPr lang="fr-FR" baseline="0" dirty="0"/>
              <a:t> on </a:t>
            </a:r>
            <a:r>
              <a:rPr lang="fr-FR" baseline="0" dirty="0" err="1"/>
              <a:t>clicking</a:t>
            </a:r>
            <a:r>
              <a:rPr lang="fr-FR" baseline="0" dirty="0"/>
              <a:t> and </a:t>
            </a:r>
            <a:r>
              <a:rPr lang="fr-FR" baseline="0" dirty="0" err="1"/>
              <a:t>purchase</a:t>
            </a:r>
            <a:r>
              <a:rPr lang="fr-FR" baseline="0" dirty="0"/>
              <a:t> </a:t>
            </a:r>
            <a:r>
              <a:rPr lang="fr-FR" baseline="0" dirty="0" err="1"/>
              <a:t>behavior</a:t>
            </a:r>
            <a:r>
              <a:rPr lang="fr-FR" baseline="0" dirty="0"/>
              <a:t> – </a:t>
            </a:r>
            <a:r>
              <a:rPr lang="fr-FR" baseline="0" dirty="0" err="1"/>
              <a:t>you</a:t>
            </a:r>
            <a:r>
              <a:rPr lang="fr-FR" baseline="0" dirty="0"/>
              <a:t> can </a:t>
            </a:r>
            <a:r>
              <a:rPr lang="fr-FR" baseline="0" dirty="0" err="1"/>
              <a:t>track</a:t>
            </a:r>
            <a:r>
              <a:rPr lang="fr-FR" baseline="0" dirty="0"/>
              <a:t> a </a:t>
            </a:r>
            <a:r>
              <a:rPr lang="fr-FR" baseline="0" dirty="0" err="1"/>
              <a:t>purchase</a:t>
            </a:r>
            <a:r>
              <a:rPr lang="fr-FR" baseline="0" dirty="0"/>
              <a:t> to a </a:t>
            </a:r>
            <a:r>
              <a:rPr lang="fr-FR" baseline="0" dirty="0" err="1"/>
              <a:t>clickable</a:t>
            </a:r>
            <a:r>
              <a:rPr lang="fr-FR" baseline="0" dirty="0"/>
              <a:t> ad.</a:t>
            </a:r>
            <a:r>
              <a:rPr lang="fr-FR" dirty="0"/>
              <a:t> You cans </a:t>
            </a:r>
            <a:r>
              <a:rPr lang="fr-FR" dirty="0" err="1"/>
              <a:t>ee</a:t>
            </a:r>
            <a:r>
              <a:rPr lang="fr-FR" dirty="0"/>
              <a:t> </a:t>
            </a:r>
            <a:r>
              <a:rPr lang="fr-FR" dirty="0" err="1"/>
              <a:t>intermediary</a:t>
            </a:r>
            <a:r>
              <a:rPr lang="fr-FR" dirty="0"/>
              <a:t> </a:t>
            </a:r>
            <a:r>
              <a:rPr lang="fr-FR" dirty="0" err="1"/>
              <a:t>steps</a:t>
            </a:r>
            <a:r>
              <a:rPr lang="fr-FR" dirty="0"/>
              <a:t> </a:t>
            </a:r>
            <a:r>
              <a:rPr lang="fr-FR" dirty="0" err="1"/>
              <a:t>between</a:t>
            </a:r>
            <a:r>
              <a:rPr lang="fr-FR" dirty="0"/>
              <a:t> </a:t>
            </a:r>
            <a:r>
              <a:rPr lang="fr-FR" dirty="0" err="1"/>
              <a:t>ads</a:t>
            </a:r>
            <a:r>
              <a:rPr lang="fr-FR" dirty="0"/>
              <a:t> and </a:t>
            </a:r>
            <a:r>
              <a:rPr lang="fr-FR" dirty="0" err="1"/>
              <a:t>purchase</a:t>
            </a:r>
            <a:r>
              <a:rPr lang="fr-FR" dirty="0"/>
              <a:t>. IN TV </a:t>
            </a:r>
            <a:r>
              <a:rPr lang="fr-FR" dirty="0" err="1"/>
              <a:t>you</a:t>
            </a:r>
            <a:r>
              <a:rPr lang="fr-FR" dirty="0"/>
              <a:t> put the ad, </a:t>
            </a:r>
            <a:r>
              <a:rPr lang="fr-FR" dirty="0" err="1"/>
              <a:t>you</a:t>
            </a:r>
            <a:r>
              <a:rPr lang="fr-FR" dirty="0"/>
              <a:t> can </a:t>
            </a:r>
            <a:r>
              <a:rPr lang="fr-FR" dirty="0" err="1"/>
              <a:t>kind</a:t>
            </a:r>
            <a:r>
              <a:rPr lang="fr-FR" baseline="0" dirty="0"/>
              <a:t> of </a:t>
            </a:r>
            <a:r>
              <a:rPr lang="fr-FR" baseline="0" dirty="0" err="1"/>
              <a:t>see</a:t>
            </a:r>
            <a:r>
              <a:rPr lang="fr-FR" baseline="0" dirty="0"/>
              <a:t> </a:t>
            </a:r>
            <a:r>
              <a:rPr lang="fr-FR" baseline="0" dirty="0" err="1"/>
              <a:t>what</a:t>
            </a:r>
            <a:r>
              <a:rPr lang="fr-FR" baseline="0" dirty="0"/>
              <a:t> sales </a:t>
            </a:r>
            <a:r>
              <a:rPr lang="fr-FR" baseline="0" dirty="0" err="1"/>
              <a:t>will</a:t>
            </a:r>
            <a:r>
              <a:rPr lang="fr-FR" baseline="0" dirty="0"/>
              <a:t> </a:t>
            </a:r>
            <a:r>
              <a:rPr lang="fr-FR" baseline="0" dirty="0" err="1"/>
              <a:t>be</a:t>
            </a:r>
            <a:r>
              <a:rPr lang="fr-FR" baseline="0" dirty="0"/>
              <a:t> </a:t>
            </a:r>
            <a:r>
              <a:rPr lang="fr-FR" baseline="0" dirty="0" err="1"/>
              <a:t>afterwards</a:t>
            </a:r>
            <a:r>
              <a:rPr lang="fr-FR" baseline="0" dirty="0"/>
              <a:t>, but </a:t>
            </a:r>
            <a:r>
              <a:rPr lang="fr-FR" baseline="0" dirty="0" err="1"/>
              <a:t>you</a:t>
            </a:r>
            <a:r>
              <a:rPr lang="fr-FR" baseline="0" dirty="0"/>
              <a:t> </a:t>
            </a:r>
            <a:r>
              <a:rPr lang="fr-FR" baseline="0" dirty="0" err="1"/>
              <a:t>don’t</a:t>
            </a:r>
            <a:r>
              <a:rPr lang="fr-FR" baseline="0" dirty="0"/>
              <a:t> have </a:t>
            </a:r>
            <a:r>
              <a:rPr lang="fr-FR" baseline="0" dirty="0" err="1"/>
              <a:t>precise</a:t>
            </a:r>
            <a:r>
              <a:rPr lang="fr-FR" baseline="0" dirty="0"/>
              <a:t> </a:t>
            </a:r>
            <a:r>
              <a:rPr lang="fr-FR" baseline="0" dirty="0" err="1"/>
              <a:t>measurement</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2-</a:t>
            </a:r>
            <a:r>
              <a:rPr lang="fr-FR" dirty="0"/>
              <a:t>We  can </a:t>
            </a:r>
            <a:r>
              <a:rPr lang="fr-FR" dirty="0" err="1"/>
              <a:t>send</a:t>
            </a:r>
            <a:r>
              <a:rPr lang="fr-FR" dirty="0"/>
              <a:t> </a:t>
            </a:r>
            <a:r>
              <a:rPr lang="fr-FR" dirty="0" err="1"/>
              <a:t>different</a:t>
            </a:r>
            <a:r>
              <a:rPr lang="fr-FR" dirty="0"/>
              <a:t> marketing messages to </a:t>
            </a:r>
            <a:r>
              <a:rPr lang="fr-FR" dirty="0" err="1"/>
              <a:t>individual</a:t>
            </a:r>
            <a:r>
              <a:rPr lang="fr-FR" dirty="0"/>
              <a:t> </a:t>
            </a:r>
            <a:r>
              <a:rPr lang="fr-FR" dirty="0" err="1"/>
              <a:t>customers</a:t>
            </a:r>
            <a:r>
              <a:rPr lang="fr-FR" dirty="0"/>
              <a:t>.</a:t>
            </a:r>
            <a:r>
              <a:rPr lang="fr-FR" baseline="0" dirty="0"/>
              <a:t> I can </a:t>
            </a:r>
            <a:r>
              <a:rPr lang="fr-FR" baseline="0" dirty="0" err="1"/>
              <a:t>send</a:t>
            </a:r>
            <a:r>
              <a:rPr lang="fr-FR" baseline="0" dirty="0"/>
              <a:t> one email to </a:t>
            </a:r>
            <a:r>
              <a:rPr lang="fr-FR" baseline="0" dirty="0" err="1"/>
              <a:t>half</a:t>
            </a:r>
            <a:r>
              <a:rPr lang="fr-FR" baseline="0" dirty="0"/>
              <a:t> </a:t>
            </a:r>
            <a:r>
              <a:rPr lang="fr-FR" baseline="0" dirty="0" err="1"/>
              <a:t>you</a:t>
            </a:r>
            <a:r>
              <a:rPr lang="fr-FR" baseline="0" dirty="0"/>
              <a:t> (</a:t>
            </a:r>
            <a:r>
              <a:rPr lang="fr-FR" baseline="0" dirty="0" err="1"/>
              <a:t>picked</a:t>
            </a:r>
            <a:r>
              <a:rPr lang="fr-FR" baseline="0" dirty="0"/>
              <a:t> </a:t>
            </a:r>
            <a:r>
              <a:rPr lang="fr-FR" baseline="0" dirty="0" err="1"/>
              <a:t>randomly</a:t>
            </a:r>
            <a:r>
              <a:rPr lang="fr-FR" baseline="0" dirty="0"/>
              <a:t>), and </a:t>
            </a:r>
            <a:r>
              <a:rPr lang="fr-FR" baseline="0" dirty="0" err="1"/>
              <a:t>another</a:t>
            </a:r>
            <a:r>
              <a:rPr lang="fr-FR" baseline="0" dirty="0"/>
              <a:t> email to the </a:t>
            </a:r>
            <a:r>
              <a:rPr lang="fr-FR" baseline="0" dirty="0" err="1"/>
              <a:t>other</a:t>
            </a:r>
            <a:r>
              <a:rPr lang="fr-FR" baseline="0" dirty="0"/>
              <a:t> </a:t>
            </a:r>
            <a:r>
              <a:rPr lang="fr-FR" baseline="0" dirty="0" err="1"/>
              <a:t>half</a:t>
            </a:r>
            <a:r>
              <a:rPr lang="fr-FR" baseline="0" dirty="0"/>
              <a:t>. That </a:t>
            </a:r>
            <a:r>
              <a:rPr lang="fr-FR" baseline="0" dirty="0" err="1"/>
              <a:t>gives</a:t>
            </a:r>
            <a:r>
              <a:rPr lang="fr-FR" baseline="0" dirty="0"/>
              <a:t> control + </a:t>
            </a:r>
            <a:r>
              <a:rPr lang="fr-FR" baseline="0" dirty="0" err="1"/>
              <a:t>random</a:t>
            </a:r>
            <a:r>
              <a:rPr lang="fr-FR" baseline="0" dirty="0"/>
              <a:t> allocation.</a:t>
            </a:r>
            <a:endParaRPr lang="fr-FR" dirty="0"/>
          </a:p>
          <a:p>
            <a:r>
              <a:rPr lang="fr-FR" altLang="en-US" dirty="0" err="1"/>
              <a:t>Perfect</a:t>
            </a:r>
            <a:r>
              <a:rPr lang="fr-FR" altLang="en-US" dirty="0"/>
              <a:t> for </a:t>
            </a:r>
            <a:r>
              <a:rPr lang="fr-FR" altLang="en-US" dirty="0" err="1"/>
              <a:t>experimentation</a:t>
            </a:r>
            <a:r>
              <a:rPr lang="fr-FR" altLang="en-US" dirty="0"/>
              <a:t>. This </a:t>
            </a:r>
            <a:r>
              <a:rPr lang="fr-FR" altLang="en-US" dirty="0" err="1"/>
              <a:t>was</a:t>
            </a:r>
            <a:r>
              <a:rPr lang="fr-FR" altLang="en-US" dirty="0"/>
              <a:t> </a:t>
            </a:r>
            <a:r>
              <a:rPr lang="fr-FR" altLang="en-US" dirty="0" err="1"/>
              <a:t>literally</a:t>
            </a:r>
            <a:r>
              <a:rPr lang="fr-FR" altLang="en-US" dirty="0"/>
              <a:t> impossible </a:t>
            </a:r>
            <a:r>
              <a:rPr lang="fr-FR" altLang="en-US" dirty="0" err="1"/>
              <a:t>before</a:t>
            </a:r>
            <a:r>
              <a:rPr lang="fr-FR" altLang="en-US" dirty="0"/>
              <a:t>. </a:t>
            </a:r>
            <a:r>
              <a:rPr lang="fr-FR" altLang="en-US" dirty="0" err="1"/>
              <a:t>That’s</a:t>
            </a:r>
            <a:r>
              <a:rPr lang="fr-FR" altLang="en-US" dirty="0"/>
              <a:t> </a:t>
            </a:r>
            <a:r>
              <a:rPr lang="fr-FR" altLang="en-US" dirty="0" err="1"/>
              <a:t>why</a:t>
            </a:r>
            <a:r>
              <a:rPr lang="fr-FR" altLang="en-US" dirty="0"/>
              <a:t> </a:t>
            </a:r>
            <a:r>
              <a:rPr lang="fr-FR" altLang="en-US" dirty="0" err="1"/>
              <a:t>we</a:t>
            </a:r>
            <a:r>
              <a:rPr lang="fr-FR" altLang="en-US" dirty="0"/>
              <a:t> </a:t>
            </a:r>
            <a:r>
              <a:rPr lang="fr-FR" altLang="en-US" dirty="0" err="1"/>
              <a:t>see</a:t>
            </a:r>
            <a:r>
              <a:rPr lang="fr-FR" altLang="en-US" dirty="0"/>
              <a:t> explosion</a:t>
            </a:r>
            <a:r>
              <a:rPr lang="fr-FR" altLang="en-US" baseline="0" dirty="0"/>
              <a:t> in </a:t>
            </a:r>
            <a:r>
              <a:rPr lang="fr-FR" altLang="en-US" baseline="0" dirty="0" err="1"/>
              <a:t>experimentation</a:t>
            </a:r>
            <a:r>
              <a:rPr lang="fr-FR" altLang="en-US" baseline="0" dirty="0"/>
              <a:t> online.</a:t>
            </a:r>
            <a:endParaRPr lang="en-US" altLang="en-US" dirty="0"/>
          </a:p>
          <a:p>
            <a:endParaRPr lang="en-US" dirty="0"/>
          </a:p>
        </p:txBody>
      </p:sp>
      <p:sp>
        <p:nvSpPr>
          <p:cNvPr id="4" name="Date Placeholder 3">
            <a:extLst>
              <a:ext uri="{FF2B5EF4-FFF2-40B4-BE49-F238E27FC236}">
                <a16:creationId xmlns:a16="http://schemas.microsoft.com/office/drawing/2014/main" id="{DB0961F8-EC5F-530F-2FA3-4926AB7AF65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3317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8" indent="-241638" defTabSz="966554"/>
            <a:endParaRPr lang="en-US" dirty="0"/>
          </a:p>
        </p:txBody>
      </p:sp>
      <p:sp>
        <p:nvSpPr>
          <p:cNvPr id="5" name="Date Placeholder 4">
            <a:extLst>
              <a:ext uri="{FF2B5EF4-FFF2-40B4-BE49-F238E27FC236}">
                <a16:creationId xmlns:a16="http://schemas.microsoft.com/office/drawing/2014/main" id="{BD90ACAE-465D-438C-8568-D48BCF8B333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1488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8" indent="-241638" defTabSz="966554"/>
            <a:endParaRPr lang="en-US" dirty="0"/>
          </a:p>
        </p:txBody>
      </p:sp>
      <p:sp>
        <p:nvSpPr>
          <p:cNvPr id="5" name="Date Placeholder 4">
            <a:extLst>
              <a:ext uri="{FF2B5EF4-FFF2-40B4-BE49-F238E27FC236}">
                <a16:creationId xmlns:a16="http://schemas.microsoft.com/office/drawing/2014/main" id="{0A0AAD41-0043-4199-89A4-89D9AB265EF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079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8" indent="-241638" defTabSz="966554"/>
            <a:endParaRPr lang="en-US" dirty="0"/>
          </a:p>
        </p:txBody>
      </p:sp>
      <p:sp>
        <p:nvSpPr>
          <p:cNvPr id="5" name="Date Placeholder 4">
            <a:extLst>
              <a:ext uri="{FF2B5EF4-FFF2-40B4-BE49-F238E27FC236}">
                <a16:creationId xmlns:a16="http://schemas.microsoft.com/office/drawing/2014/main" id="{03F70519-3562-418F-AE90-CE02778B74C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4474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8" indent="-241638" defTabSz="966554"/>
            <a:r>
              <a:rPr lang="fr-FR" dirty="0"/>
              <a:t>e.g., men</a:t>
            </a:r>
          </a:p>
          <a:p>
            <a:pPr marL="241638" marR="0" lvl="0" indent="-241638" algn="l" defTabSz="966554" rtl="0" eaLnBrk="1" fontAlgn="auto" latinLnBrk="0" hangingPunct="1">
              <a:lnSpc>
                <a:spcPct val="100000"/>
              </a:lnSpc>
              <a:spcBef>
                <a:spcPts val="0"/>
              </a:spcBef>
              <a:spcAft>
                <a:spcPts val="0"/>
              </a:spcAft>
              <a:buClrTx/>
              <a:buSzTx/>
              <a:buFontTx/>
              <a:buNone/>
              <a:tabLst/>
              <a:defRPr/>
            </a:pPr>
            <a:r>
              <a:rPr lang="en-US" b="1" dirty="0"/>
              <a:t>RED CAR &amp; INSURANCE</a:t>
            </a:r>
          </a:p>
          <a:p>
            <a:pPr marL="241638" indent="-241638" defTabSz="966554"/>
            <a:endParaRPr lang="en-US" dirty="0"/>
          </a:p>
        </p:txBody>
      </p:sp>
      <p:sp>
        <p:nvSpPr>
          <p:cNvPr id="5" name="Date Placeholder 4">
            <a:extLst>
              <a:ext uri="{FF2B5EF4-FFF2-40B4-BE49-F238E27FC236}">
                <a16:creationId xmlns:a16="http://schemas.microsoft.com/office/drawing/2014/main" id="{603883F3-7569-42DE-B7D0-2DEDE2B8161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5200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8" indent="-241638" defTabSz="966554"/>
            <a:endParaRPr lang="en-US" dirty="0"/>
          </a:p>
        </p:txBody>
      </p:sp>
      <p:sp>
        <p:nvSpPr>
          <p:cNvPr id="5" name="Date Placeholder 4">
            <a:extLst>
              <a:ext uri="{FF2B5EF4-FFF2-40B4-BE49-F238E27FC236}">
                <a16:creationId xmlns:a16="http://schemas.microsoft.com/office/drawing/2014/main" id="{542029D0-E0EE-41BE-A34B-22296537202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5648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8" indent="-241638" defTabSz="966554"/>
            <a:endParaRPr lang="en-US" dirty="0"/>
          </a:p>
        </p:txBody>
      </p:sp>
      <p:sp>
        <p:nvSpPr>
          <p:cNvPr id="5" name="Date Placeholder 4">
            <a:extLst>
              <a:ext uri="{FF2B5EF4-FFF2-40B4-BE49-F238E27FC236}">
                <a16:creationId xmlns:a16="http://schemas.microsoft.com/office/drawing/2014/main" id="{542029D0-E0EE-41BE-A34B-22296537202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5175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8" indent="-241638" defTabSz="966554"/>
            <a:endParaRPr lang="en-US" dirty="0"/>
          </a:p>
        </p:txBody>
      </p:sp>
      <p:sp>
        <p:nvSpPr>
          <p:cNvPr id="5" name="Date Placeholder 4">
            <a:extLst>
              <a:ext uri="{FF2B5EF4-FFF2-40B4-BE49-F238E27FC236}">
                <a16:creationId xmlns:a16="http://schemas.microsoft.com/office/drawing/2014/main" id="{8E73DB40-CB7F-49EF-B605-FE50B195693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58142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0264" indent="-250264" defTabSz="1001060"/>
            <a:endParaRPr lang="en-US" dirty="0"/>
          </a:p>
        </p:txBody>
      </p:sp>
      <p:sp>
        <p:nvSpPr>
          <p:cNvPr id="4" name="Slide Number Placeholder 3"/>
          <p:cNvSpPr>
            <a:spLocks noGrp="1"/>
          </p:cNvSpPr>
          <p:nvPr>
            <p:ph type="sldNum" sz="quarter" idx="10"/>
          </p:nvPr>
        </p:nvSpPr>
        <p:spPr/>
        <p:txBody>
          <a:bodyPr/>
          <a:lstStyle/>
          <a:p>
            <a:fld id="{D7C5A333-14A4-4A7F-95C7-34D8907FF250}" type="slidenum">
              <a:rPr lang="en-US" smtClean="0"/>
              <a:t>24</a:t>
            </a:fld>
            <a:endParaRPr lang="en-US"/>
          </a:p>
        </p:txBody>
      </p:sp>
      <p:sp>
        <p:nvSpPr>
          <p:cNvPr id="5" name="Footer Placeholder 4"/>
          <p:cNvSpPr>
            <a:spLocks noGrp="1"/>
          </p:cNvSpPr>
          <p:nvPr>
            <p:ph type="ftr" sz="quarter" idx="11"/>
          </p:nvPr>
        </p:nvSpPr>
        <p:spPr/>
        <p:txBody>
          <a:bodyPr/>
          <a:lstStyle/>
          <a:p>
            <a:r>
              <a:rPr lang="en-US"/>
              <a:t>Yann Cornil 2019</a:t>
            </a:r>
          </a:p>
        </p:txBody>
      </p:sp>
    </p:spTree>
    <p:extLst>
      <p:ext uri="{BB962C8B-B14F-4D97-AF65-F5344CB8AC3E}">
        <p14:creationId xmlns:p14="http://schemas.microsoft.com/office/powerpoint/2010/main" val="279662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7E440-A7E4-11D1-7DAC-897113AC2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2937C-8720-3123-FAE8-061951E06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AAD26-0862-A178-CD90-984533E23E52}"/>
              </a:ext>
            </a:extLst>
          </p:cNvPr>
          <p:cNvSpPr>
            <a:spLocks noGrp="1"/>
          </p:cNvSpPr>
          <p:nvPr>
            <p:ph type="body" idx="1"/>
          </p:nvPr>
        </p:nvSpPr>
        <p:spPr/>
        <p:txBody>
          <a:bodyPr/>
          <a:lstStyle/>
          <a:p>
            <a:r>
              <a:rPr lang="fr-FR" altLang="en-US" dirty="0"/>
              <a:t>CRO = Conversion Rate </a:t>
            </a:r>
            <a:r>
              <a:rPr lang="fr-FR" altLang="en-US" dirty="0" err="1"/>
              <a:t>Optimization</a:t>
            </a:r>
            <a:endParaRPr lang="fr-FR" altLang="en-US" dirty="0"/>
          </a:p>
          <a:p>
            <a:r>
              <a:rPr lang="fr-FR" altLang="en-US" dirty="0" err="1"/>
              <a:t>Today</a:t>
            </a:r>
            <a:r>
              <a:rPr lang="fr-FR" altLang="en-US" dirty="0"/>
              <a:t>,</a:t>
            </a:r>
            <a:r>
              <a:rPr lang="fr-FR" altLang="en-US" baseline="0" dirty="0"/>
              <a:t> a lot of marketing </a:t>
            </a:r>
            <a:r>
              <a:rPr lang="fr-FR" altLang="en-US" baseline="0" dirty="0" err="1"/>
              <a:t>experimentation</a:t>
            </a:r>
            <a:r>
              <a:rPr lang="fr-FR" altLang="en-US" baseline="0" dirty="0"/>
              <a:t> </a:t>
            </a:r>
            <a:r>
              <a:rPr lang="fr-FR" altLang="en-US" baseline="0" dirty="0" err="1"/>
              <a:t>is</a:t>
            </a:r>
            <a:r>
              <a:rPr lang="fr-FR" altLang="en-US" baseline="0" dirty="0"/>
              <a:t> </a:t>
            </a:r>
            <a:r>
              <a:rPr lang="fr-FR" altLang="en-US" baseline="0" dirty="0" err="1"/>
              <a:t>done</a:t>
            </a:r>
            <a:r>
              <a:rPr lang="fr-FR" altLang="en-US" baseline="0" dirty="0"/>
              <a:t> on the digital </a:t>
            </a:r>
            <a:r>
              <a:rPr lang="fr-FR" altLang="en-US" baseline="0" dirty="0" err="1"/>
              <a:t>space</a:t>
            </a:r>
            <a:r>
              <a:rPr lang="fr-FR" altLang="en-US" baseline="0" dirty="0"/>
              <a:t>. </a:t>
            </a:r>
            <a:r>
              <a:rPr lang="fr-FR" altLang="en-US" baseline="0" dirty="0" err="1"/>
              <a:t>Why</a:t>
            </a:r>
            <a:r>
              <a:rPr lang="fr-FR" altLang="en-US" baseline="0" dirty="0"/>
              <a:t> the digital </a:t>
            </a:r>
            <a:r>
              <a:rPr lang="fr-FR" altLang="en-US" baseline="0" dirty="0" err="1"/>
              <a:t>space</a:t>
            </a:r>
            <a:r>
              <a:rPr lang="fr-FR" altLang="en-US" baseline="0" dirty="0"/>
              <a:t> </a:t>
            </a:r>
            <a:r>
              <a:rPr lang="fr-FR" altLang="en-US" baseline="0" dirty="0" err="1"/>
              <a:t>is</a:t>
            </a:r>
            <a:r>
              <a:rPr lang="fr-FR" altLang="en-US" baseline="0" dirty="0"/>
              <a:t> </a:t>
            </a:r>
            <a:r>
              <a:rPr lang="fr-FR" altLang="en-US" baseline="0" dirty="0" err="1"/>
              <a:t>idea</a:t>
            </a:r>
            <a:r>
              <a:rPr lang="fr-FR" altLang="en-US" baseline="0" dirty="0"/>
              <a:t> for </a:t>
            </a:r>
            <a:r>
              <a:rPr lang="fr-FR" altLang="en-US" baseline="0" dirty="0" err="1"/>
              <a:t>experimentation</a:t>
            </a:r>
            <a:r>
              <a:rPr lang="fr-FR" altLang="en-US" baseline="0" dirty="0"/>
              <a:t>? There are 2 </a:t>
            </a:r>
            <a:r>
              <a:rPr lang="fr-FR" altLang="en-US" baseline="0" dirty="0" err="1"/>
              <a:t>reasons</a:t>
            </a:r>
            <a:r>
              <a:rPr lang="fr-FR" alt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baseline="0" dirty="0"/>
              <a:t>1-</a:t>
            </a:r>
            <a:r>
              <a:rPr lang="fr-FR" dirty="0"/>
              <a:t>We can « </a:t>
            </a:r>
            <a:r>
              <a:rPr lang="fr-FR" dirty="0" err="1"/>
              <a:t>see</a:t>
            </a:r>
            <a:r>
              <a:rPr lang="fr-FR" dirty="0"/>
              <a:t> » more of the shopping and </a:t>
            </a:r>
            <a:r>
              <a:rPr lang="fr-FR" dirty="0" err="1"/>
              <a:t>purchase</a:t>
            </a:r>
            <a:r>
              <a:rPr lang="fr-FR" dirty="0"/>
              <a:t> process in the digital </a:t>
            </a:r>
            <a:r>
              <a:rPr lang="fr-FR" dirty="0" err="1"/>
              <a:t>space</a:t>
            </a:r>
            <a:r>
              <a:rPr lang="fr-FR" dirty="0"/>
              <a:t> </a:t>
            </a:r>
            <a:r>
              <a:rPr lang="fr-FR" dirty="0" err="1"/>
              <a:t>than</a:t>
            </a:r>
            <a:r>
              <a:rPr lang="fr-FR" dirty="0"/>
              <a:t> in </a:t>
            </a:r>
            <a:r>
              <a:rPr lang="fr-FR" dirty="0" err="1"/>
              <a:t>other</a:t>
            </a:r>
            <a:r>
              <a:rPr lang="fr-FR" dirty="0"/>
              <a:t> media. An ad, a </a:t>
            </a:r>
            <a:r>
              <a:rPr lang="fr-FR" dirty="0" err="1"/>
              <a:t>campaign</a:t>
            </a:r>
            <a:r>
              <a:rPr lang="fr-FR" dirty="0"/>
              <a:t>, has a direct impact</a:t>
            </a:r>
            <a:r>
              <a:rPr lang="fr-FR" baseline="0" dirty="0"/>
              <a:t> on </a:t>
            </a:r>
            <a:r>
              <a:rPr lang="fr-FR" baseline="0" dirty="0" err="1"/>
              <a:t>clicking</a:t>
            </a:r>
            <a:r>
              <a:rPr lang="fr-FR" baseline="0" dirty="0"/>
              <a:t> and </a:t>
            </a:r>
            <a:r>
              <a:rPr lang="fr-FR" baseline="0" dirty="0" err="1"/>
              <a:t>purchase</a:t>
            </a:r>
            <a:r>
              <a:rPr lang="fr-FR" baseline="0" dirty="0"/>
              <a:t> </a:t>
            </a:r>
            <a:r>
              <a:rPr lang="fr-FR" baseline="0" dirty="0" err="1"/>
              <a:t>behavior</a:t>
            </a:r>
            <a:r>
              <a:rPr lang="fr-FR" baseline="0" dirty="0"/>
              <a:t> – </a:t>
            </a:r>
            <a:r>
              <a:rPr lang="fr-FR" baseline="0" dirty="0" err="1"/>
              <a:t>you</a:t>
            </a:r>
            <a:r>
              <a:rPr lang="fr-FR" baseline="0" dirty="0"/>
              <a:t> can </a:t>
            </a:r>
            <a:r>
              <a:rPr lang="fr-FR" baseline="0" dirty="0" err="1"/>
              <a:t>track</a:t>
            </a:r>
            <a:r>
              <a:rPr lang="fr-FR" baseline="0" dirty="0"/>
              <a:t> a </a:t>
            </a:r>
            <a:r>
              <a:rPr lang="fr-FR" baseline="0" dirty="0" err="1"/>
              <a:t>purchase</a:t>
            </a:r>
            <a:r>
              <a:rPr lang="fr-FR" baseline="0" dirty="0"/>
              <a:t> to a </a:t>
            </a:r>
            <a:r>
              <a:rPr lang="fr-FR" baseline="0" dirty="0" err="1"/>
              <a:t>clickable</a:t>
            </a:r>
            <a:r>
              <a:rPr lang="fr-FR" baseline="0" dirty="0"/>
              <a:t> ad.</a:t>
            </a:r>
            <a:r>
              <a:rPr lang="fr-FR" dirty="0"/>
              <a:t> You cans </a:t>
            </a:r>
            <a:r>
              <a:rPr lang="fr-FR" dirty="0" err="1"/>
              <a:t>ee</a:t>
            </a:r>
            <a:r>
              <a:rPr lang="fr-FR" dirty="0"/>
              <a:t> </a:t>
            </a:r>
            <a:r>
              <a:rPr lang="fr-FR" dirty="0" err="1"/>
              <a:t>intermediary</a:t>
            </a:r>
            <a:r>
              <a:rPr lang="fr-FR" dirty="0"/>
              <a:t> </a:t>
            </a:r>
            <a:r>
              <a:rPr lang="fr-FR" dirty="0" err="1"/>
              <a:t>steps</a:t>
            </a:r>
            <a:r>
              <a:rPr lang="fr-FR" dirty="0"/>
              <a:t> </a:t>
            </a:r>
            <a:r>
              <a:rPr lang="fr-FR" dirty="0" err="1"/>
              <a:t>between</a:t>
            </a:r>
            <a:r>
              <a:rPr lang="fr-FR" dirty="0"/>
              <a:t> </a:t>
            </a:r>
            <a:r>
              <a:rPr lang="fr-FR" dirty="0" err="1"/>
              <a:t>ads</a:t>
            </a:r>
            <a:r>
              <a:rPr lang="fr-FR" dirty="0"/>
              <a:t> and </a:t>
            </a:r>
            <a:r>
              <a:rPr lang="fr-FR" dirty="0" err="1"/>
              <a:t>purchase</a:t>
            </a:r>
            <a:r>
              <a:rPr lang="fr-FR" dirty="0"/>
              <a:t>. IN TV </a:t>
            </a:r>
            <a:r>
              <a:rPr lang="fr-FR" dirty="0" err="1"/>
              <a:t>you</a:t>
            </a:r>
            <a:r>
              <a:rPr lang="fr-FR" dirty="0"/>
              <a:t> put the ad, </a:t>
            </a:r>
            <a:r>
              <a:rPr lang="fr-FR" dirty="0" err="1"/>
              <a:t>you</a:t>
            </a:r>
            <a:r>
              <a:rPr lang="fr-FR" dirty="0"/>
              <a:t> can </a:t>
            </a:r>
            <a:r>
              <a:rPr lang="fr-FR" dirty="0" err="1"/>
              <a:t>kind</a:t>
            </a:r>
            <a:r>
              <a:rPr lang="fr-FR" baseline="0" dirty="0"/>
              <a:t> of </a:t>
            </a:r>
            <a:r>
              <a:rPr lang="fr-FR" baseline="0" dirty="0" err="1"/>
              <a:t>see</a:t>
            </a:r>
            <a:r>
              <a:rPr lang="fr-FR" baseline="0" dirty="0"/>
              <a:t> </a:t>
            </a:r>
            <a:r>
              <a:rPr lang="fr-FR" baseline="0" dirty="0" err="1"/>
              <a:t>what</a:t>
            </a:r>
            <a:r>
              <a:rPr lang="fr-FR" baseline="0" dirty="0"/>
              <a:t> sales </a:t>
            </a:r>
            <a:r>
              <a:rPr lang="fr-FR" baseline="0" dirty="0" err="1"/>
              <a:t>will</a:t>
            </a:r>
            <a:r>
              <a:rPr lang="fr-FR" baseline="0" dirty="0"/>
              <a:t> </a:t>
            </a:r>
            <a:r>
              <a:rPr lang="fr-FR" baseline="0" dirty="0" err="1"/>
              <a:t>be</a:t>
            </a:r>
            <a:r>
              <a:rPr lang="fr-FR" baseline="0" dirty="0"/>
              <a:t> </a:t>
            </a:r>
            <a:r>
              <a:rPr lang="fr-FR" baseline="0" dirty="0" err="1"/>
              <a:t>afterwards</a:t>
            </a:r>
            <a:r>
              <a:rPr lang="fr-FR" baseline="0" dirty="0"/>
              <a:t>, but </a:t>
            </a:r>
            <a:r>
              <a:rPr lang="fr-FR" baseline="0" dirty="0" err="1"/>
              <a:t>you</a:t>
            </a:r>
            <a:r>
              <a:rPr lang="fr-FR" baseline="0" dirty="0"/>
              <a:t> </a:t>
            </a:r>
            <a:r>
              <a:rPr lang="fr-FR" baseline="0" dirty="0" err="1"/>
              <a:t>don’t</a:t>
            </a:r>
            <a:r>
              <a:rPr lang="fr-FR" baseline="0" dirty="0"/>
              <a:t> have </a:t>
            </a:r>
            <a:r>
              <a:rPr lang="fr-FR" baseline="0" dirty="0" err="1"/>
              <a:t>precise</a:t>
            </a:r>
            <a:r>
              <a:rPr lang="fr-FR" baseline="0" dirty="0"/>
              <a:t> </a:t>
            </a:r>
            <a:r>
              <a:rPr lang="fr-FR" baseline="0" dirty="0" err="1"/>
              <a:t>measurement</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2-</a:t>
            </a:r>
            <a:r>
              <a:rPr lang="fr-FR" dirty="0"/>
              <a:t>We  can </a:t>
            </a:r>
            <a:r>
              <a:rPr lang="fr-FR" dirty="0" err="1"/>
              <a:t>send</a:t>
            </a:r>
            <a:r>
              <a:rPr lang="fr-FR" dirty="0"/>
              <a:t> </a:t>
            </a:r>
            <a:r>
              <a:rPr lang="fr-FR" dirty="0" err="1"/>
              <a:t>different</a:t>
            </a:r>
            <a:r>
              <a:rPr lang="fr-FR" dirty="0"/>
              <a:t> marketing messages to </a:t>
            </a:r>
            <a:r>
              <a:rPr lang="fr-FR" dirty="0" err="1"/>
              <a:t>individual</a:t>
            </a:r>
            <a:r>
              <a:rPr lang="fr-FR" dirty="0"/>
              <a:t> </a:t>
            </a:r>
            <a:r>
              <a:rPr lang="fr-FR" dirty="0" err="1"/>
              <a:t>customers</a:t>
            </a:r>
            <a:r>
              <a:rPr lang="fr-FR" dirty="0"/>
              <a:t>.</a:t>
            </a:r>
            <a:r>
              <a:rPr lang="fr-FR" baseline="0" dirty="0"/>
              <a:t> I can </a:t>
            </a:r>
            <a:r>
              <a:rPr lang="fr-FR" baseline="0" dirty="0" err="1"/>
              <a:t>send</a:t>
            </a:r>
            <a:r>
              <a:rPr lang="fr-FR" baseline="0" dirty="0"/>
              <a:t> one email to </a:t>
            </a:r>
            <a:r>
              <a:rPr lang="fr-FR" baseline="0" dirty="0" err="1"/>
              <a:t>half</a:t>
            </a:r>
            <a:r>
              <a:rPr lang="fr-FR" baseline="0" dirty="0"/>
              <a:t> </a:t>
            </a:r>
            <a:r>
              <a:rPr lang="fr-FR" baseline="0" dirty="0" err="1"/>
              <a:t>you</a:t>
            </a:r>
            <a:r>
              <a:rPr lang="fr-FR" baseline="0" dirty="0"/>
              <a:t> (</a:t>
            </a:r>
            <a:r>
              <a:rPr lang="fr-FR" baseline="0" dirty="0" err="1"/>
              <a:t>picked</a:t>
            </a:r>
            <a:r>
              <a:rPr lang="fr-FR" baseline="0" dirty="0"/>
              <a:t> </a:t>
            </a:r>
            <a:r>
              <a:rPr lang="fr-FR" baseline="0" dirty="0" err="1"/>
              <a:t>randomly</a:t>
            </a:r>
            <a:r>
              <a:rPr lang="fr-FR" baseline="0" dirty="0"/>
              <a:t>), and </a:t>
            </a:r>
            <a:r>
              <a:rPr lang="fr-FR" baseline="0" dirty="0" err="1"/>
              <a:t>another</a:t>
            </a:r>
            <a:r>
              <a:rPr lang="fr-FR" baseline="0" dirty="0"/>
              <a:t> email to the </a:t>
            </a:r>
            <a:r>
              <a:rPr lang="fr-FR" baseline="0" dirty="0" err="1"/>
              <a:t>other</a:t>
            </a:r>
            <a:r>
              <a:rPr lang="fr-FR" baseline="0" dirty="0"/>
              <a:t> </a:t>
            </a:r>
            <a:r>
              <a:rPr lang="fr-FR" baseline="0" dirty="0" err="1"/>
              <a:t>half</a:t>
            </a:r>
            <a:r>
              <a:rPr lang="fr-FR" baseline="0" dirty="0"/>
              <a:t>. That </a:t>
            </a:r>
            <a:r>
              <a:rPr lang="fr-FR" baseline="0" dirty="0" err="1"/>
              <a:t>gives</a:t>
            </a:r>
            <a:r>
              <a:rPr lang="fr-FR" baseline="0" dirty="0"/>
              <a:t> control + </a:t>
            </a:r>
            <a:r>
              <a:rPr lang="fr-FR" baseline="0" dirty="0" err="1"/>
              <a:t>random</a:t>
            </a:r>
            <a:r>
              <a:rPr lang="fr-FR" baseline="0" dirty="0"/>
              <a:t> allocation.</a:t>
            </a:r>
            <a:endParaRPr lang="fr-FR" dirty="0"/>
          </a:p>
          <a:p>
            <a:r>
              <a:rPr lang="fr-FR" altLang="en-US" dirty="0" err="1"/>
              <a:t>Perfect</a:t>
            </a:r>
            <a:r>
              <a:rPr lang="fr-FR" altLang="en-US" dirty="0"/>
              <a:t> for </a:t>
            </a:r>
            <a:r>
              <a:rPr lang="fr-FR" altLang="en-US" dirty="0" err="1"/>
              <a:t>experimentation</a:t>
            </a:r>
            <a:r>
              <a:rPr lang="fr-FR" altLang="en-US" dirty="0"/>
              <a:t>. This </a:t>
            </a:r>
            <a:r>
              <a:rPr lang="fr-FR" altLang="en-US" dirty="0" err="1"/>
              <a:t>was</a:t>
            </a:r>
            <a:r>
              <a:rPr lang="fr-FR" altLang="en-US" dirty="0"/>
              <a:t> </a:t>
            </a:r>
            <a:r>
              <a:rPr lang="fr-FR" altLang="en-US" dirty="0" err="1"/>
              <a:t>literally</a:t>
            </a:r>
            <a:r>
              <a:rPr lang="fr-FR" altLang="en-US" dirty="0"/>
              <a:t> impossible </a:t>
            </a:r>
            <a:r>
              <a:rPr lang="fr-FR" altLang="en-US" dirty="0" err="1"/>
              <a:t>before</a:t>
            </a:r>
            <a:r>
              <a:rPr lang="fr-FR" altLang="en-US" dirty="0"/>
              <a:t>. </a:t>
            </a:r>
            <a:r>
              <a:rPr lang="fr-FR" altLang="en-US" dirty="0" err="1"/>
              <a:t>That’s</a:t>
            </a:r>
            <a:r>
              <a:rPr lang="fr-FR" altLang="en-US" dirty="0"/>
              <a:t> </a:t>
            </a:r>
            <a:r>
              <a:rPr lang="fr-FR" altLang="en-US" dirty="0" err="1"/>
              <a:t>why</a:t>
            </a:r>
            <a:r>
              <a:rPr lang="fr-FR" altLang="en-US" dirty="0"/>
              <a:t> </a:t>
            </a:r>
            <a:r>
              <a:rPr lang="fr-FR" altLang="en-US" dirty="0" err="1"/>
              <a:t>we</a:t>
            </a:r>
            <a:r>
              <a:rPr lang="fr-FR" altLang="en-US" dirty="0"/>
              <a:t> </a:t>
            </a:r>
            <a:r>
              <a:rPr lang="fr-FR" altLang="en-US" dirty="0" err="1"/>
              <a:t>see</a:t>
            </a:r>
            <a:r>
              <a:rPr lang="fr-FR" altLang="en-US" dirty="0"/>
              <a:t> explosion</a:t>
            </a:r>
            <a:r>
              <a:rPr lang="fr-FR" altLang="en-US" baseline="0" dirty="0"/>
              <a:t> in </a:t>
            </a:r>
            <a:r>
              <a:rPr lang="fr-FR" altLang="en-US" baseline="0" dirty="0" err="1"/>
              <a:t>experimentation</a:t>
            </a:r>
            <a:r>
              <a:rPr lang="fr-FR" altLang="en-US" baseline="0" dirty="0"/>
              <a:t> online.</a:t>
            </a:r>
            <a:endParaRPr lang="en-US" altLang="en-US" dirty="0"/>
          </a:p>
          <a:p>
            <a:endParaRPr lang="en-US" dirty="0"/>
          </a:p>
        </p:txBody>
      </p:sp>
      <p:sp>
        <p:nvSpPr>
          <p:cNvPr id="4" name="Date Placeholder 3">
            <a:extLst>
              <a:ext uri="{FF2B5EF4-FFF2-40B4-BE49-F238E27FC236}">
                <a16:creationId xmlns:a16="http://schemas.microsoft.com/office/drawing/2014/main" id="{DB0961F8-EC5F-530F-2FA3-4926AB7AF65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02077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94DF6-D662-BFC9-0B80-988141D3CCF3}"/>
            </a:ext>
          </a:extLst>
        </p:cNvPr>
        <p:cNvGrpSpPr/>
        <p:nvPr/>
      </p:nvGrpSpPr>
      <p:grpSpPr>
        <a:xfrm>
          <a:off x="0" y="0"/>
          <a:ext cx="0" cy="0"/>
          <a:chOff x="0" y="0"/>
          <a:chExt cx="0" cy="0"/>
        </a:xfrm>
      </p:grpSpPr>
      <p:sp>
        <p:nvSpPr>
          <p:cNvPr id="27650" name="Rectangle 2">
            <a:extLst>
              <a:ext uri="{FF2B5EF4-FFF2-40B4-BE49-F238E27FC236}">
                <a16:creationId xmlns:a16="http://schemas.microsoft.com/office/drawing/2014/main" id="{BF6E846B-0225-8E89-7E23-915A76EAE2FC}"/>
              </a:ext>
            </a:extLst>
          </p:cNvPr>
          <p:cNvSpPr>
            <a:spLocks noGrp="1" noRot="1" noChangeAspect="1" noChangeArrowheads="1" noTextEdit="1"/>
          </p:cNvSpPr>
          <p:nvPr>
            <p:ph type="sldImg"/>
          </p:nvPr>
        </p:nvSpPr>
        <p:spPr>
          <a:xfrm>
            <a:off x="1152525" y="692150"/>
            <a:ext cx="4552950" cy="3416300"/>
          </a:xfrm>
          <a:ln cap="flat"/>
        </p:spPr>
      </p:sp>
      <p:sp>
        <p:nvSpPr>
          <p:cNvPr id="27651" name="Rectangle 3">
            <a:extLst>
              <a:ext uri="{FF2B5EF4-FFF2-40B4-BE49-F238E27FC236}">
                <a16:creationId xmlns:a16="http://schemas.microsoft.com/office/drawing/2014/main" id="{61906E7F-6E8C-ADAA-6981-A1D6DE0646F8}"/>
              </a:ext>
            </a:extLst>
          </p:cNvPr>
          <p:cNvSpPr>
            <a:spLocks noGrp="1" noChangeArrowheads="1"/>
          </p:cNvSpPr>
          <p:nvPr>
            <p:ph type="body" idx="1"/>
          </p:nvPr>
        </p:nvSpPr>
        <p:spPr>
          <a:ln/>
        </p:spPr>
        <p:txBody>
          <a:bodyPr/>
          <a:lstStyle/>
          <a:p>
            <a:endParaRPr lang="en-US" dirty="0"/>
          </a:p>
        </p:txBody>
      </p:sp>
      <p:sp>
        <p:nvSpPr>
          <p:cNvPr id="2" name="Date Placeholder 1">
            <a:extLst>
              <a:ext uri="{FF2B5EF4-FFF2-40B4-BE49-F238E27FC236}">
                <a16:creationId xmlns:a16="http://schemas.microsoft.com/office/drawing/2014/main" id="{7E1A3A44-6D73-EBEF-C849-100AAAB1D28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6515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31</a:t>
            </a:fld>
            <a:endParaRPr lang="en-US"/>
          </a:p>
        </p:txBody>
      </p:sp>
    </p:spTree>
    <p:extLst>
      <p:ext uri="{BB962C8B-B14F-4D97-AF65-F5344CB8AC3E}">
        <p14:creationId xmlns:p14="http://schemas.microsoft.com/office/powerpoint/2010/main" val="329129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2525" y="692150"/>
            <a:ext cx="4552950" cy="3416300"/>
          </a:xfrm>
          <a:ln cap="flat"/>
        </p:spPr>
      </p:sp>
      <p:sp>
        <p:nvSpPr>
          <p:cNvPr id="27651" name="Rectangle 3"/>
          <p:cNvSpPr>
            <a:spLocks noGrp="1" noChangeArrowheads="1"/>
          </p:cNvSpPr>
          <p:nvPr>
            <p:ph type="body" idx="1"/>
          </p:nvPr>
        </p:nvSpPr>
        <p:spPr>
          <a:ln/>
        </p:spPr>
        <p:txBody>
          <a:bodyPr/>
          <a:lstStyle/>
          <a:p>
            <a:r>
              <a:rPr lang="fr-FR" dirty="0"/>
              <a:t>Issue: </a:t>
            </a:r>
            <a:r>
              <a:rPr lang="fr-FR" dirty="0" err="1"/>
              <a:t>different</a:t>
            </a:r>
            <a:r>
              <a:rPr lang="fr-FR" dirty="0"/>
              <a:t> </a:t>
            </a:r>
            <a:r>
              <a:rPr lang="fr-FR" dirty="0" err="1"/>
              <a:t>targeting</a:t>
            </a:r>
            <a:r>
              <a:rPr lang="fr-FR" dirty="0"/>
              <a:t> </a:t>
            </a:r>
            <a:r>
              <a:rPr lang="fr-FR" dirty="0" err="1"/>
              <a:t>algorithms</a:t>
            </a:r>
            <a:r>
              <a:rPr lang="fr-FR" dirty="0"/>
              <a:t> </a:t>
            </a:r>
            <a:r>
              <a:rPr lang="fr-FR" dirty="0" err="1"/>
              <a:t>will</a:t>
            </a:r>
            <a:r>
              <a:rPr lang="fr-FR" dirty="0"/>
              <a:t> </a:t>
            </a:r>
            <a:r>
              <a:rPr lang="fr-FR" dirty="0" err="1"/>
              <a:t>result</a:t>
            </a:r>
            <a:r>
              <a:rPr lang="fr-FR" dirty="0"/>
              <a:t> in </a:t>
            </a:r>
            <a:r>
              <a:rPr lang="fr-FR" dirty="0" err="1"/>
              <a:t>different</a:t>
            </a:r>
            <a:r>
              <a:rPr lang="fr-FR" dirty="0"/>
              <a:t> user types </a:t>
            </a:r>
            <a:r>
              <a:rPr lang="fr-FR" dirty="0" err="1"/>
              <a:t>across</a:t>
            </a:r>
            <a:r>
              <a:rPr lang="fr-FR" dirty="0"/>
              <a:t> </a:t>
            </a:r>
            <a:r>
              <a:rPr lang="fr-FR" dirty="0" err="1"/>
              <a:t>ads</a:t>
            </a:r>
            <a:r>
              <a:rPr lang="fr-FR" dirty="0"/>
              <a:t> (</a:t>
            </a:r>
            <a:r>
              <a:rPr lang="fr-FR" dirty="0" err="1"/>
              <a:t>confound</a:t>
            </a:r>
            <a:r>
              <a:rPr lang="fr-FR" dirty="0"/>
              <a:t>!)</a:t>
            </a:r>
            <a:endParaRPr lang="en-US" dirty="0"/>
          </a:p>
        </p:txBody>
      </p:sp>
      <p:sp>
        <p:nvSpPr>
          <p:cNvPr id="2" name="Date Placeholder 1">
            <a:extLst>
              <a:ext uri="{FF2B5EF4-FFF2-40B4-BE49-F238E27FC236}">
                <a16:creationId xmlns:a16="http://schemas.microsoft.com/office/drawing/2014/main" id="{1052BF0C-BE87-44B8-9D38-E401801CE76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96434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34</a:t>
            </a:fld>
            <a:endParaRPr lang="en-US"/>
          </a:p>
        </p:txBody>
      </p:sp>
    </p:spTree>
    <p:extLst>
      <p:ext uri="{BB962C8B-B14F-4D97-AF65-F5344CB8AC3E}">
        <p14:creationId xmlns:p14="http://schemas.microsoft.com/office/powerpoint/2010/main" val="4141625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76 citations as of May 28, 2024</a:t>
            </a:r>
          </a:p>
        </p:txBody>
      </p:sp>
      <p:sp>
        <p:nvSpPr>
          <p:cNvPr id="4" name="Slide Number Placeholder 3"/>
          <p:cNvSpPr>
            <a:spLocks noGrp="1"/>
          </p:cNvSpPr>
          <p:nvPr>
            <p:ph type="sldNum" sz="quarter" idx="5"/>
          </p:nvPr>
        </p:nvSpPr>
        <p:spPr/>
        <p:txBody>
          <a:bodyPr/>
          <a:lstStyle/>
          <a:p>
            <a:fld id="{F063725E-36AF-4E9E-9DDD-6D43E5C9AB46}" type="slidenum">
              <a:rPr lang="en-US" smtClean="0"/>
              <a:t>35</a:t>
            </a:fld>
            <a:endParaRPr lang="en-US"/>
          </a:p>
        </p:txBody>
      </p:sp>
    </p:spTree>
    <p:extLst>
      <p:ext uri="{BB962C8B-B14F-4D97-AF65-F5344CB8AC3E}">
        <p14:creationId xmlns:p14="http://schemas.microsoft.com/office/powerpoint/2010/main" val="310060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38</a:t>
            </a:fld>
            <a:endParaRPr lang="en-US"/>
          </a:p>
        </p:txBody>
      </p:sp>
    </p:spTree>
    <p:extLst>
      <p:ext uri="{BB962C8B-B14F-4D97-AF65-F5344CB8AC3E}">
        <p14:creationId xmlns:p14="http://schemas.microsoft.com/office/powerpoint/2010/main" val="1074547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39</a:t>
            </a:fld>
            <a:endParaRPr lang="en-US"/>
          </a:p>
        </p:txBody>
      </p:sp>
    </p:spTree>
    <p:extLst>
      <p:ext uri="{BB962C8B-B14F-4D97-AF65-F5344CB8AC3E}">
        <p14:creationId xmlns:p14="http://schemas.microsoft.com/office/powerpoint/2010/main" val="1148429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40</a:t>
            </a:fld>
            <a:endParaRPr lang="en-US"/>
          </a:p>
        </p:txBody>
      </p:sp>
    </p:spTree>
    <p:extLst>
      <p:ext uri="{BB962C8B-B14F-4D97-AF65-F5344CB8AC3E}">
        <p14:creationId xmlns:p14="http://schemas.microsoft.com/office/powerpoint/2010/main" val="1151010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41</a:t>
            </a:fld>
            <a:endParaRPr lang="en-US"/>
          </a:p>
        </p:txBody>
      </p:sp>
    </p:spTree>
    <p:extLst>
      <p:ext uri="{BB962C8B-B14F-4D97-AF65-F5344CB8AC3E}">
        <p14:creationId xmlns:p14="http://schemas.microsoft.com/office/powerpoint/2010/main" val="2274254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42</a:t>
            </a:fld>
            <a:endParaRPr lang="en-US"/>
          </a:p>
        </p:txBody>
      </p:sp>
    </p:spTree>
    <p:extLst>
      <p:ext uri="{BB962C8B-B14F-4D97-AF65-F5344CB8AC3E}">
        <p14:creationId xmlns:p14="http://schemas.microsoft.com/office/powerpoint/2010/main" val="10372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45E2-DBA8-D2A1-2D0A-4E94394F5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BB46E-8C3D-B863-3F91-3F22A9A52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57C5D-45DB-E62E-32D8-BC7E87E7D87F}"/>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FE2D744D-9694-011C-5FD8-A525061E936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24756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43</a:t>
            </a:fld>
            <a:endParaRPr lang="en-US"/>
          </a:p>
        </p:txBody>
      </p:sp>
    </p:spTree>
    <p:extLst>
      <p:ext uri="{BB962C8B-B14F-4D97-AF65-F5344CB8AC3E}">
        <p14:creationId xmlns:p14="http://schemas.microsoft.com/office/powerpoint/2010/main" val="2985685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44</a:t>
            </a:fld>
            <a:endParaRPr lang="en-US"/>
          </a:p>
        </p:txBody>
      </p:sp>
    </p:spTree>
    <p:extLst>
      <p:ext uri="{BB962C8B-B14F-4D97-AF65-F5344CB8AC3E}">
        <p14:creationId xmlns:p14="http://schemas.microsoft.com/office/powerpoint/2010/main" val="423878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45</a:t>
            </a:fld>
            <a:endParaRPr lang="en-US"/>
          </a:p>
        </p:txBody>
      </p:sp>
    </p:spTree>
    <p:extLst>
      <p:ext uri="{BB962C8B-B14F-4D97-AF65-F5344CB8AC3E}">
        <p14:creationId xmlns:p14="http://schemas.microsoft.com/office/powerpoint/2010/main" val="3585010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46</a:t>
            </a:fld>
            <a:endParaRPr lang="en-US"/>
          </a:p>
        </p:txBody>
      </p:sp>
    </p:spTree>
    <p:extLst>
      <p:ext uri="{BB962C8B-B14F-4D97-AF65-F5344CB8AC3E}">
        <p14:creationId xmlns:p14="http://schemas.microsoft.com/office/powerpoint/2010/main" val="2312568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47</a:t>
            </a:fld>
            <a:endParaRPr lang="en-US"/>
          </a:p>
        </p:txBody>
      </p:sp>
    </p:spTree>
    <p:extLst>
      <p:ext uri="{BB962C8B-B14F-4D97-AF65-F5344CB8AC3E}">
        <p14:creationId xmlns:p14="http://schemas.microsoft.com/office/powerpoint/2010/main" val="289531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48</a:t>
            </a:fld>
            <a:endParaRPr lang="en-US"/>
          </a:p>
        </p:txBody>
      </p:sp>
    </p:spTree>
    <p:extLst>
      <p:ext uri="{BB962C8B-B14F-4D97-AF65-F5344CB8AC3E}">
        <p14:creationId xmlns:p14="http://schemas.microsoft.com/office/powerpoint/2010/main" val="10494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49</a:t>
            </a:fld>
            <a:endParaRPr lang="en-US"/>
          </a:p>
        </p:txBody>
      </p:sp>
    </p:spTree>
    <p:extLst>
      <p:ext uri="{BB962C8B-B14F-4D97-AF65-F5344CB8AC3E}">
        <p14:creationId xmlns:p14="http://schemas.microsoft.com/office/powerpoint/2010/main" val="3232243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50</a:t>
            </a:fld>
            <a:endParaRPr lang="en-US"/>
          </a:p>
        </p:txBody>
      </p:sp>
    </p:spTree>
    <p:extLst>
      <p:ext uri="{BB962C8B-B14F-4D97-AF65-F5344CB8AC3E}">
        <p14:creationId xmlns:p14="http://schemas.microsoft.com/office/powerpoint/2010/main" val="1086225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52</a:t>
            </a:fld>
            <a:endParaRPr lang="en-US"/>
          </a:p>
        </p:txBody>
      </p:sp>
    </p:spTree>
    <p:extLst>
      <p:ext uri="{BB962C8B-B14F-4D97-AF65-F5344CB8AC3E}">
        <p14:creationId xmlns:p14="http://schemas.microsoft.com/office/powerpoint/2010/main" val="3307050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9E695B-AC41-42C8-9281-92B74889C7AA}" type="slidenum">
              <a:rPr lang="fr-CA" smtClean="0"/>
              <a:pPr/>
              <a:t>53</a:t>
            </a:fld>
            <a:endParaRPr lang="fr-CA"/>
          </a:p>
        </p:txBody>
      </p:sp>
    </p:spTree>
    <p:extLst>
      <p:ext uri="{BB962C8B-B14F-4D97-AF65-F5344CB8AC3E}">
        <p14:creationId xmlns:p14="http://schemas.microsoft.com/office/powerpoint/2010/main" val="162976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Zapier</a:t>
            </a:r>
            <a:r>
              <a:rPr lang="en-US" sz="1200" b="0" i="0" kern="1200" dirty="0">
                <a:solidFill>
                  <a:schemeClr val="tx1"/>
                </a:solidFill>
                <a:effectLst/>
                <a:latin typeface="+mn-lt"/>
                <a:ea typeface="+mn-ea"/>
                <a:cs typeface="+mn-cs"/>
              </a:rPr>
              <a:t> is a product that allows end users to integrate the </a:t>
            </a:r>
            <a:r>
              <a:rPr lang="en-US" sz="1200" b="0" i="0" u="none" strike="noStrike" kern="1200" dirty="0">
                <a:solidFill>
                  <a:schemeClr val="tx1"/>
                </a:solidFill>
                <a:effectLst/>
                <a:latin typeface="+mn-lt"/>
                <a:ea typeface="+mn-ea"/>
                <a:cs typeface="+mn-cs"/>
                <a:hlinkClick r:id="rId3" tooltip="Web applications"/>
              </a:rPr>
              <a:t>web applications</a:t>
            </a:r>
            <a:r>
              <a:rPr lang="en-US" sz="1200" b="0" i="0" kern="1200" dirty="0">
                <a:solidFill>
                  <a:schemeClr val="tx1"/>
                </a:solidFill>
                <a:effectLst/>
                <a:latin typeface="+mn-lt"/>
                <a:ea typeface="+mn-ea"/>
                <a:cs typeface="+mn-cs"/>
              </a:rPr>
              <a:t> they use and automate workflows. The company is fully remote. As of 2021, it connects to more than 4,000 apps,</a:t>
            </a:r>
            <a:r>
              <a:rPr lang="en-US" sz="1200" b="0" i="0" u="none" strike="noStrike" kern="1200" baseline="300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with free and paid plans.</a:t>
            </a:r>
            <a:r>
              <a:rPr lang="en-US" sz="1200" b="0" i="0" u="none" strike="noStrike" kern="1200" baseline="30000" dirty="0">
                <a:solidFill>
                  <a:schemeClr val="tx1"/>
                </a:solidFill>
                <a:effectLst/>
                <a:latin typeface="+mn-lt"/>
                <a:ea typeface="+mn-ea"/>
                <a:cs typeface="+mn-cs"/>
                <a:hlinkClick r:id="rId5"/>
              </a:rPr>
              <a:t>[</a:t>
            </a:r>
            <a:endParaRPr lang="en-US" dirty="0"/>
          </a:p>
        </p:txBody>
      </p:sp>
      <p:sp>
        <p:nvSpPr>
          <p:cNvPr id="4" name="Slide Number Placeholder 3"/>
          <p:cNvSpPr>
            <a:spLocks noGrp="1"/>
          </p:cNvSpPr>
          <p:nvPr>
            <p:ph type="sldNum" sz="quarter" idx="5"/>
          </p:nvPr>
        </p:nvSpPr>
        <p:spPr/>
        <p:txBody>
          <a:bodyPr/>
          <a:lstStyle/>
          <a:p>
            <a:fld id="{04CACC9B-B943-4B87-BCA3-5575571296DE}" type="slidenum">
              <a:rPr lang="en-US" smtClean="0"/>
              <a:t>6</a:t>
            </a:fld>
            <a:endParaRPr lang="en-US"/>
          </a:p>
        </p:txBody>
      </p:sp>
    </p:spTree>
    <p:extLst>
      <p:ext uri="{BB962C8B-B14F-4D97-AF65-F5344CB8AC3E}">
        <p14:creationId xmlns:p14="http://schemas.microsoft.com/office/powerpoint/2010/main" val="570217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9E695B-AC41-42C8-9281-92B74889C7AA}" type="slidenum">
              <a:rPr lang="fr-CA" smtClean="0"/>
              <a:pPr/>
              <a:t>54</a:t>
            </a:fld>
            <a:endParaRPr lang="fr-CA"/>
          </a:p>
        </p:txBody>
      </p:sp>
    </p:spTree>
    <p:extLst>
      <p:ext uri="{BB962C8B-B14F-4D97-AF65-F5344CB8AC3E}">
        <p14:creationId xmlns:p14="http://schemas.microsoft.com/office/powerpoint/2010/main" val="4277543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56</a:t>
            </a:fld>
            <a:endParaRPr lang="en-US"/>
          </a:p>
        </p:txBody>
      </p:sp>
    </p:spTree>
    <p:extLst>
      <p:ext uri="{BB962C8B-B14F-4D97-AF65-F5344CB8AC3E}">
        <p14:creationId xmlns:p14="http://schemas.microsoft.com/office/powerpoint/2010/main" val="1096608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57</a:t>
            </a:fld>
            <a:endParaRPr lang="en-US"/>
          </a:p>
        </p:txBody>
      </p:sp>
    </p:spTree>
    <p:extLst>
      <p:ext uri="{BB962C8B-B14F-4D97-AF65-F5344CB8AC3E}">
        <p14:creationId xmlns:p14="http://schemas.microsoft.com/office/powerpoint/2010/main" val="386470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2525" y="692150"/>
            <a:ext cx="4552950" cy="3416300"/>
          </a:xfrm>
          <a:ln cap="flat"/>
        </p:spPr>
      </p:sp>
      <p:sp>
        <p:nvSpPr>
          <p:cNvPr id="27651" name="Rectangle 3"/>
          <p:cNvSpPr>
            <a:spLocks noGrp="1" noChangeArrowheads="1"/>
          </p:cNvSpPr>
          <p:nvPr>
            <p:ph type="body" idx="1"/>
          </p:nvPr>
        </p:nvSpPr>
        <p:spPr>
          <a:ln/>
        </p:spPr>
        <p:txBody>
          <a:bodyPr/>
          <a:lstStyle/>
          <a:p>
            <a:r>
              <a:rPr lang="fr-FR" altLang="en-US" dirty="0" err="1"/>
              <a:t>Websites</a:t>
            </a:r>
            <a:r>
              <a:rPr lang="fr-FR" altLang="en-US" baseline="0" dirty="0"/>
              <a:t> – online stores, web </a:t>
            </a:r>
            <a:r>
              <a:rPr lang="fr-FR" altLang="en-US" baseline="0" dirty="0" err="1"/>
              <a:t>based</a:t>
            </a:r>
            <a:r>
              <a:rPr lang="fr-FR" altLang="en-US" baseline="0" dirty="0"/>
              <a:t> services</a:t>
            </a:r>
          </a:p>
          <a:p>
            <a:endParaRPr lang="fr-FR" altLang="en-US" baseline="0" dirty="0"/>
          </a:p>
          <a:p>
            <a:r>
              <a:rPr lang="fr-FR" altLang="en-US" baseline="0" dirty="0" err="1"/>
              <a:t>Intermediary</a:t>
            </a:r>
            <a:r>
              <a:rPr lang="fr-FR" altLang="en-US" baseline="0" dirty="0"/>
              <a:t> </a:t>
            </a:r>
            <a:r>
              <a:rPr lang="fr-FR" altLang="en-US" baseline="0" dirty="0" err="1"/>
              <a:t>steps</a:t>
            </a:r>
            <a:r>
              <a:rPr lang="fr-FR" altLang="en-US" baseline="0" dirty="0"/>
              <a:t> in shopping=</a:t>
            </a:r>
            <a:r>
              <a:rPr lang="fr-FR" altLang="en-US" baseline="0" dirty="0" err="1"/>
              <a:t>e.g</a:t>
            </a:r>
            <a:r>
              <a:rPr lang="fr-FR" altLang="en-US" baseline="0" dirty="0"/>
              <a:t>. putting </a:t>
            </a:r>
            <a:r>
              <a:rPr lang="fr-FR" altLang="en-US" baseline="0" dirty="0" err="1"/>
              <a:t>product</a:t>
            </a:r>
            <a:r>
              <a:rPr lang="fr-FR" altLang="en-US" baseline="0" dirty="0"/>
              <a:t> in </a:t>
            </a:r>
            <a:r>
              <a:rPr lang="fr-FR" altLang="en-US" baseline="0" dirty="0" err="1"/>
              <a:t>cart</a:t>
            </a:r>
            <a:endParaRPr lang="fr-FR" altLang="en-US" baseline="0" dirty="0"/>
          </a:p>
          <a:p>
            <a:endParaRPr lang="fr-FR" altLang="en-US" baseline="0" dirty="0"/>
          </a:p>
          <a:p>
            <a:r>
              <a:rPr lang="fr-FR" altLang="en-US" baseline="0" dirty="0" err="1"/>
              <a:t>Plento</a:t>
            </a:r>
            <a:r>
              <a:rPr lang="fr-FR" altLang="en-US" baseline="0" dirty="0"/>
              <a:t> of </a:t>
            </a:r>
            <a:r>
              <a:rPr lang="fr-FR" altLang="en-US" baseline="0" dirty="0" err="1"/>
              <a:t>tools</a:t>
            </a:r>
            <a:r>
              <a:rPr lang="fr-FR" altLang="en-US" baseline="0" dirty="0"/>
              <a:t> </a:t>
            </a:r>
            <a:r>
              <a:rPr lang="fr-FR" altLang="en-US" baseline="0" dirty="0" err="1"/>
              <a:t>available</a:t>
            </a:r>
            <a:endParaRPr lang="en-US" altLang="en-US" dirty="0"/>
          </a:p>
        </p:txBody>
      </p:sp>
      <p:sp>
        <p:nvSpPr>
          <p:cNvPr id="2" name="Date Placeholder 1">
            <a:extLst>
              <a:ext uri="{FF2B5EF4-FFF2-40B4-BE49-F238E27FC236}">
                <a16:creationId xmlns:a16="http://schemas.microsoft.com/office/drawing/2014/main" id="{D604315F-8CE7-4CD5-BBDE-2C6EDEC48BF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1603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https://papers.ssrn.com/sol3/papers.cfm?abstract_id=3633014</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49520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2525" y="692150"/>
            <a:ext cx="4552950" cy="3416300"/>
          </a:xfrm>
          <a:ln cap="flat"/>
        </p:spPr>
      </p:sp>
      <p:sp>
        <p:nvSpPr>
          <p:cNvPr id="27651" name="Rectangle 3"/>
          <p:cNvSpPr>
            <a:spLocks noGrp="1" noChangeArrowheads="1"/>
          </p:cNvSpPr>
          <p:nvPr>
            <p:ph type="body" idx="1"/>
          </p:nvPr>
        </p:nvSpPr>
        <p:spPr>
          <a:ln/>
        </p:spPr>
        <p:txBody>
          <a:bodyPr/>
          <a:lstStyle/>
          <a:p>
            <a:r>
              <a:rPr lang="fr-FR" altLang="en-US" dirty="0" err="1"/>
              <a:t>Websites</a:t>
            </a:r>
            <a:r>
              <a:rPr lang="fr-FR" altLang="en-US" baseline="0" dirty="0"/>
              <a:t> – online stores, web </a:t>
            </a:r>
            <a:r>
              <a:rPr lang="fr-FR" altLang="en-US" baseline="0" dirty="0" err="1"/>
              <a:t>based</a:t>
            </a:r>
            <a:r>
              <a:rPr lang="fr-FR" altLang="en-US" baseline="0" dirty="0"/>
              <a:t> services</a:t>
            </a:r>
          </a:p>
          <a:p>
            <a:endParaRPr lang="fr-FR" altLang="en-US" baseline="0" dirty="0"/>
          </a:p>
          <a:p>
            <a:r>
              <a:rPr lang="fr-FR" altLang="en-US" baseline="0" dirty="0" err="1"/>
              <a:t>Intermediary</a:t>
            </a:r>
            <a:r>
              <a:rPr lang="fr-FR" altLang="en-US" baseline="0" dirty="0"/>
              <a:t> </a:t>
            </a:r>
            <a:r>
              <a:rPr lang="fr-FR" altLang="en-US" baseline="0" dirty="0" err="1"/>
              <a:t>steps</a:t>
            </a:r>
            <a:r>
              <a:rPr lang="fr-FR" altLang="en-US" baseline="0" dirty="0"/>
              <a:t> in shopping=</a:t>
            </a:r>
            <a:r>
              <a:rPr lang="fr-FR" altLang="en-US" baseline="0" dirty="0" err="1"/>
              <a:t>e.g</a:t>
            </a:r>
            <a:r>
              <a:rPr lang="fr-FR" altLang="en-US" baseline="0" dirty="0"/>
              <a:t>. putting </a:t>
            </a:r>
            <a:r>
              <a:rPr lang="fr-FR" altLang="en-US" baseline="0" dirty="0" err="1"/>
              <a:t>product</a:t>
            </a:r>
            <a:r>
              <a:rPr lang="fr-FR" altLang="en-US" baseline="0" dirty="0"/>
              <a:t> in </a:t>
            </a:r>
            <a:r>
              <a:rPr lang="fr-FR" altLang="en-US" baseline="0" dirty="0" err="1"/>
              <a:t>cart</a:t>
            </a:r>
            <a:endParaRPr lang="fr-FR" altLang="en-US" baseline="0" dirty="0"/>
          </a:p>
          <a:p>
            <a:endParaRPr lang="fr-FR" altLang="en-US" baseline="0" dirty="0"/>
          </a:p>
          <a:p>
            <a:r>
              <a:rPr lang="fr-FR" altLang="en-US" baseline="0" dirty="0" err="1"/>
              <a:t>Plento</a:t>
            </a:r>
            <a:r>
              <a:rPr lang="fr-FR" altLang="en-US" baseline="0" dirty="0"/>
              <a:t> of </a:t>
            </a:r>
            <a:r>
              <a:rPr lang="fr-FR" altLang="en-US" baseline="0" dirty="0" err="1"/>
              <a:t>tools</a:t>
            </a:r>
            <a:r>
              <a:rPr lang="fr-FR" altLang="en-US" baseline="0" dirty="0"/>
              <a:t> </a:t>
            </a:r>
            <a:r>
              <a:rPr lang="fr-FR" altLang="en-US" baseline="0" dirty="0" err="1"/>
              <a:t>available</a:t>
            </a:r>
            <a:endParaRPr lang="en-US" altLang="en-US" dirty="0"/>
          </a:p>
        </p:txBody>
      </p:sp>
      <p:sp>
        <p:nvSpPr>
          <p:cNvPr id="2" name="Date Placeholder 1">
            <a:extLst>
              <a:ext uri="{FF2B5EF4-FFF2-40B4-BE49-F238E27FC236}">
                <a16:creationId xmlns:a16="http://schemas.microsoft.com/office/drawing/2014/main" id="{1052BF0C-BE87-44B8-9D38-E401801CE76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879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B48B-0DEE-01B1-40D3-7F1C5C32E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04826-63ED-08CF-CC2D-1EA6EECB2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3258B-F6E7-D9DD-A7BD-DDCBF0601B57}"/>
              </a:ext>
            </a:extLst>
          </p:cNvPr>
          <p:cNvSpPr>
            <a:spLocks noGrp="1"/>
          </p:cNvSpPr>
          <p:nvPr>
            <p:ph type="body" idx="1"/>
          </p:nvPr>
        </p:nvSpPr>
        <p:spPr/>
        <p:txBody>
          <a:bodyPr/>
          <a:lstStyle/>
          <a:p>
            <a:pPr marL="250264" indent="-250264" defTabSz="1001060"/>
            <a:endParaRPr lang="fr-FR" dirty="0"/>
          </a:p>
          <a:p>
            <a:pPr marL="250264" indent="-250264" defTabSz="1001060"/>
            <a:endParaRPr lang="en-US" dirty="0"/>
          </a:p>
        </p:txBody>
      </p:sp>
      <p:sp>
        <p:nvSpPr>
          <p:cNvPr id="4" name="Slide Number Placeholder 3">
            <a:extLst>
              <a:ext uri="{FF2B5EF4-FFF2-40B4-BE49-F238E27FC236}">
                <a16:creationId xmlns:a16="http://schemas.microsoft.com/office/drawing/2014/main" id="{F6EAB2C0-63B7-EB99-77A3-43D52F980EF7}"/>
              </a:ext>
            </a:extLst>
          </p:cNvPr>
          <p:cNvSpPr>
            <a:spLocks noGrp="1"/>
          </p:cNvSpPr>
          <p:nvPr>
            <p:ph type="sldNum" sz="quarter" idx="10"/>
          </p:nvPr>
        </p:nvSpPr>
        <p:spPr/>
        <p:txBody>
          <a:bodyPr/>
          <a:lstStyle/>
          <a:p>
            <a:fld id="{D7C5A333-14A4-4A7F-95C7-34D8907FF250}" type="slidenum">
              <a:rPr lang="en-US" smtClean="0"/>
              <a:t>10</a:t>
            </a:fld>
            <a:endParaRPr lang="en-US"/>
          </a:p>
        </p:txBody>
      </p:sp>
      <p:sp>
        <p:nvSpPr>
          <p:cNvPr id="5" name="Footer Placeholder 4">
            <a:extLst>
              <a:ext uri="{FF2B5EF4-FFF2-40B4-BE49-F238E27FC236}">
                <a16:creationId xmlns:a16="http://schemas.microsoft.com/office/drawing/2014/main" id="{C9E40B97-AA44-F145-A7B9-D162C8743BC2}"/>
              </a:ext>
            </a:extLst>
          </p:cNvPr>
          <p:cNvSpPr>
            <a:spLocks noGrp="1"/>
          </p:cNvSpPr>
          <p:nvPr>
            <p:ph type="ftr" sz="quarter" idx="11"/>
          </p:nvPr>
        </p:nvSpPr>
        <p:spPr/>
        <p:txBody>
          <a:bodyPr/>
          <a:lstStyle/>
          <a:p>
            <a:r>
              <a:rPr lang="en-US"/>
              <a:t>Yann Cornil 2019</a:t>
            </a:r>
          </a:p>
        </p:txBody>
      </p:sp>
    </p:spTree>
    <p:extLst>
      <p:ext uri="{BB962C8B-B14F-4D97-AF65-F5344CB8AC3E}">
        <p14:creationId xmlns:p14="http://schemas.microsoft.com/office/powerpoint/2010/main" val="224353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err="1"/>
              <a:t>Today</a:t>
            </a:r>
            <a:r>
              <a:rPr lang="fr-FR" altLang="en-US" dirty="0"/>
              <a:t>,</a:t>
            </a:r>
            <a:r>
              <a:rPr lang="fr-FR" altLang="en-US" baseline="0" dirty="0"/>
              <a:t> a lot of marketing </a:t>
            </a:r>
            <a:r>
              <a:rPr lang="fr-FR" altLang="en-US" baseline="0" dirty="0" err="1"/>
              <a:t>experimentation</a:t>
            </a:r>
            <a:r>
              <a:rPr lang="fr-FR" altLang="en-US" baseline="0" dirty="0"/>
              <a:t> </a:t>
            </a:r>
            <a:r>
              <a:rPr lang="fr-FR" altLang="en-US" baseline="0" dirty="0" err="1"/>
              <a:t>is</a:t>
            </a:r>
            <a:r>
              <a:rPr lang="fr-FR" altLang="en-US" baseline="0" dirty="0"/>
              <a:t> </a:t>
            </a:r>
            <a:r>
              <a:rPr lang="fr-FR" altLang="en-US" baseline="0" dirty="0" err="1"/>
              <a:t>done</a:t>
            </a:r>
            <a:r>
              <a:rPr lang="fr-FR" altLang="en-US" baseline="0" dirty="0"/>
              <a:t> on the digital </a:t>
            </a:r>
            <a:r>
              <a:rPr lang="fr-FR" altLang="en-US" baseline="0" dirty="0" err="1"/>
              <a:t>space</a:t>
            </a:r>
            <a:r>
              <a:rPr lang="fr-FR" altLang="en-US" baseline="0" dirty="0"/>
              <a:t>. </a:t>
            </a:r>
            <a:r>
              <a:rPr lang="fr-FR" altLang="en-US" baseline="0" dirty="0" err="1"/>
              <a:t>Why</a:t>
            </a:r>
            <a:r>
              <a:rPr lang="fr-FR" altLang="en-US" baseline="0" dirty="0"/>
              <a:t> the digital </a:t>
            </a:r>
            <a:r>
              <a:rPr lang="fr-FR" altLang="en-US" baseline="0" dirty="0" err="1"/>
              <a:t>space</a:t>
            </a:r>
            <a:r>
              <a:rPr lang="fr-FR" altLang="en-US" baseline="0" dirty="0"/>
              <a:t> </a:t>
            </a:r>
            <a:r>
              <a:rPr lang="fr-FR" altLang="en-US" baseline="0" dirty="0" err="1"/>
              <a:t>is</a:t>
            </a:r>
            <a:r>
              <a:rPr lang="fr-FR" altLang="en-US" baseline="0" dirty="0"/>
              <a:t> </a:t>
            </a:r>
            <a:r>
              <a:rPr lang="fr-FR" altLang="en-US" baseline="0" dirty="0" err="1"/>
              <a:t>idea</a:t>
            </a:r>
            <a:r>
              <a:rPr lang="fr-FR" altLang="en-US" baseline="0" dirty="0"/>
              <a:t> for </a:t>
            </a:r>
            <a:r>
              <a:rPr lang="fr-FR" altLang="en-US" baseline="0" dirty="0" err="1"/>
              <a:t>experimentation</a:t>
            </a:r>
            <a:r>
              <a:rPr lang="fr-FR" altLang="en-US" baseline="0" dirty="0"/>
              <a:t>? There are 2 </a:t>
            </a:r>
            <a:r>
              <a:rPr lang="fr-FR" altLang="en-US" baseline="0" dirty="0" err="1"/>
              <a:t>reasons</a:t>
            </a:r>
            <a:r>
              <a:rPr lang="fr-FR" alt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baseline="0" dirty="0"/>
              <a:t>1-</a:t>
            </a:r>
            <a:r>
              <a:rPr lang="fr-FR" dirty="0"/>
              <a:t>We can « </a:t>
            </a:r>
            <a:r>
              <a:rPr lang="fr-FR" dirty="0" err="1"/>
              <a:t>see</a:t>
            </a:r>
            <a:r>
              <a:rPr lang="fr-FR" dirty="0"/>
              <a:t> » more of the shopping and </a:t>
            </a:r>
            <a:r>
              <a:rPr lang="fr-FR" dirty="0" err="1"/>
              <a:t>purchase</a:t>
            </a:r>
            <a:r>
              <a:rPr lang="fr-FR" dirty="0"/>
              <a:t> process in the digital </a:t>
            </a:r>
            <a:r>
              <a:rPr lang="fr-FR" dirty="0" err="1"/>
              <a:t>space</a:t>
            </a:r>
            <a:r>
              <a:rPr lang="fr-FR" dirty="0"/>
              <a:t> </a:t>
            </a:r>
            <a:r>
              <a:rPr lang="fr-FR" dirty="0" err="1"/>
              <a:t>than</a:t>
            </a:r>
            <a:r>
              <a:rPr lang="fr-FR" dirty="0"/>
              <a:t> in </a:t>
            </a:r>
            <a:r>
              <a:rPr lang="fr-FR" dirty="0" err="1"/>
              <a:t>other</a:t>
            </a:r>
            <a:r>
              <a:rPr lang="fr-FR" dirty="0"/>
              <a:t> media. An ad, a </a:t>
            </a:r>
            <a:r>
              <a:rPr lang="fr-FR" dirty="0" err="1"/>
              <a:t>campaign</a:t>
            </a:r>
            <a:r>
              <a:rPr lang="fr-FR" dirty="0"/>
              <a:t>, has a direct impact</a:t>
            </a:r>
            <a:r>
              <a:rPr lang="fr-FR" baseline="0" dirty="0"/>
              <a:t> on </a:t>
            </a:r>
            <a:r>
              <a:rPr lang="fr-FR" baseline="0" dirty="0" err="1"/>
              <a:t>clicking</a:t>
            </a:r>
            <a:r>
              <a:rPr lang="fr-FR" baseline="0" dirty="0"/>
              <a:t> and </a:t>
            </a:r>
            <a:r>
              <a:rPr lang="fr-FR" baseline="0" dirty="0" err="1"/>
              <a:t>purchase</a:t>
            </a:r>
            <a:r>
              <a:rPr lang="fr-FR" baseline="0" dirty="0"/>
              <a:t> </a:t>
            </a:r>
            <a:r>
              <a:rPr lang="fr-FR" baseline="0" dirty="0" err="1"/>
              <a:t>behavior</a:t>
            </a:r>
            <a:r>
              <a:rPr lang="fr-FR" baseline="0" dirty="0"/>
              <a:t> – </a:t>
            </a:r>
            <a:r>
              <a:rPr lang="fr-FR" baseline="0" dirty="0" err="1"/>
              <a:t>you</a:t>
            </a:r>
            <a:r>
              <a:rPr lang="fr-FR" baseline="0" dirty="0"/>
              <a:t> can </a:t>
            </a:r>
            <a:r>
              <a:rPr lang="fr-FR" baseline="0" dirty="0" err="1"/>
              <a:t>track</a:t>
            </a:r>
            <a:r>
              <a:rPr lang="fr-FR" baseline="0" dirty="0"/>
              <a:t> a </a:t>
            </a:r>
            <a:r>
              <a:rPr lang="fr-FR" baseline="0" dirty="0" err="1"/>
              <a:t>purchase</a:t>
            </a:r>
            <a:r>
              <a:rPr lang="fr-FR" baseline="0" dirty="0"/>
              <a:t> to a </a:t>
            </a:r>
            <a:r>
              <a:rPr lang="fr-FR" baseline="0" dirty="0" err="1"/>
              <a:t>clickable</a:t>
            </a:r>
            <a:r>
              <a:rPr lang="fr-FR" baseline="0" dirty="0"/>
              <a:t> ad.</a:t>
            </a:r>
            <a:r>
              <a:rPr lang="fr-FR" dirty="0"/>
              <a:t> You cans </a:t>
            </a:r>
            <a:r>
              <a:rPr lang="fr-FR" dirty="0" err="1"/>
              <a:t>ee</a:t>
            </a:r>
            <a:r>
              <a:rPr lang="fr-FR" dirty="0"/>
              <a:t> </a:t>
            </a:r>
            <a:r>
              <a:rPr lang="fr-FR" dirty="0" err="1"/>
              <a:t>intermediary</a:t>
            </a:r>
            <a:r>
              <a:rPr lang="fr-FR" dirty="0"/>
              <a:t> </a:t>
            </a:r>
            <a:r>
              <a:rPr lang="fr-FR" dirty="0" err="1"/>
              <a:t>steps</a:t>
            </a:r>
            <a:r>
              <a:rPr lang="fr-FR" dirty="0"/>
              <a:t> </a:t>
            </a:r>
            <a:r>
              <a:rPr lang="fr-FR" dirty="0" err="1"/>
              <a:t>between</a:t>
            </a:r>
            <a:r>
              <a:rPr lang="fr-FR" dirty="0"/>
              <a:t> </a:t>
            </a:r>
            <a:r>
              <a:rPr lang="fr-FR" dirty="0" err="1"/>
              <a:t>ads</a:t>
            </a:r>
            <a:r>
              <a:rPr lang="fr-FR" dirty="0"/>
              <a:t> and </a:t>
            </a:r>
            <a:r>
              <a:rPr lang="fr-FR" dirty="0" err="1"/>
              <a:t>purchase</a:t>
            </a:r>
            <a:r>
              <a:rPr lang="fr-FR" dirty="0"/>
              <a:t>. IN TV </a:t>
            </a:r>
            <a:r>
              <a:rPr lang="fr-FR" dirty="0" err="1"/>
              <a:t>you</a:t>
            </a:r>
            <a:r>
              <a:rPr lang="fr-FR" dirty="0"/>
              <a:t> put the ad, </a:t>
            </a:r>
            <a:r>
              <a:rPr lang="fr-FR" dirty="0" err="1"/>
              <a:t>you</a:t>
            </a:r>
            <a:r>
              <a:rPr lang="fr-FR" dirty="0"/>
              <a:t> can </a:t>
            </a:r>
            <a:r>
              <a:rPr lang="fr-FR" dirty="0" err="1"/>
              <a:t>kind</a:t>
            </a:r>
            <a:r>
              <a:rPr lang="fr-FR" baseline="0" dirty="0"/>
              <a:t> of </a:t>
            </a:r>
            <a:r>
              <a:rPr lang="fr-FR" baseline="0" dirty="0" err="1"/>
              <a:t>see</a:t>
            </a:r>
            <a:r>
              <a:rPr lang="fr-FR" baseline="0" dirty="0"/>
              <a:t> </a:t>
            </a:r>
            <a:r>
              <a:rPr lang="fr-FR" baseline="0" dirty="0" err="1"/>
              <a:t>what</a:t>
            </a:r>
            <a:r>
              <a:rPr lang="fr-FR" baseline="0" dirty="0"/>
              <a:t> sales </a:t>
            </a:r>
            <a:r>
              <a:rPr lang="fr-FR" baseline="0" dirty="0" err="1"/>
              <a:t>will</a:t>
            </a:r>
            <a:r>
              <a:rPr lang="fr-FR" baseline="0" dirty="0"/>
              <a:t> </a:t>
            </a:r>
            <a:r>
              <a:rPr lang="fr-FR" baseline="0" dirty="0" err="1"/>
              <a:t>be</a:t>
            </a:r>
            <a:r>
              <a:rPr lang="fr-FR" baseline="0" dirty="0"/>
              <a:t> </a:t>
            </a:r>
            <a:r>
              <a:rPr lang="fr-FR" baseline="0" dirty="0" err="1"/>
              <a:t>afterwards</a:t>
            </a:r>
            <a:r>
              <a:rPr lang="fr-FR" baseline="0" dirty="0"/>
              <a:t>, but </a:t>
            </a:r>
            <a:r>
              <a:rPr lang="fr-FR" baseline="0" dirty="0" err="1"/>
              <a:t>you</a:t>
            </a:r>
            <a:r>
              <a:rPr lang="fr-FR" baseline="0" dirty="0"/>
              <a:t> </a:t>
            </a:r>
            <a:r>
              <a:rPr lang="fr-FR" baseline="0" dirty="0" err="1"/>
              <a:t>don’t</a:t>
            </a:r>
            <a:r>
              <a:rPr lang="fr-FR" baseline="0" dirty="0"/>
              <a:t> have </a:t>
            </a:r>
            <a:r>
              <a:rPr lang="fr-FR" baseline="0" dirty="0" err="1"/>
              <a:t>precise</a:t>
            </a:r>
            <a:r>
              <a:rPr lang="fr-FR" baseline="0" dirty="0"/>
              <a:t> </a:t>
            </a:r>
            <a:r>
              <a:rPr lang="fr-FR" baseline="0" dirty="0" err="1"/>
              <a:t>measurement</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2-</a:t>
            </a:r>
            <a:r>
              <a:rPr lang="fr-FR" dirty="0"/>
              <a:t>We  can </a:t>
            </a:r>
            <a:r>
              <a:rPr lang="fr-FR" dirty="0" err="1"/>
              <a:t>send</a:t>
            </a:r>
            <a:r>
              <a:rPr lang="fr-FR" dirty="0"/>
              <a:t> </a:t>
            </a:r>
            <a:r>
              <a:rPr lang="fr-FR" dirty="0" err="1"/>
              <a:t>different</a:t>
            </a:r>
            <a:r>
              <a:rPr lang="fr-FR" dirty="0"/>
              <a:t> marketing messages to </a:t>
            </a:r>
            <a:r>
              <a:rPr lang="fr-FR" dirty="0" err="1"/>
              <a:t>individual</a:t>
            </a:r>
            <a:r>
              <a:rPr lang="fr-FR" dirty="0"/>
              <a:t> </a:t>
            </a:r>
            <a:r>
              <a:rPr lang="fr-FR" dirty="0" err="1"/>
              <a:t>customers</a:t>
            </a:r>
            <a:r>
              <a:rPr lang="fr-FR" dirty="0"/>
              <a:t>.</a:t>
            </a:r>
            <a:r>
              <a:rPr lang="fr-FR" baseline="0" dirty="0"/>
              <a:t> I can </a:t>
            </a:r>
            <a:r>
              <a:rPr lang="fr-FR" baseline="0" dirty="0" err="1"/>
              <a:t>send</a:t>
            </a:r>
            <a:r>
              <a:rPr lang="fr-FR" baseline="0" dirty="0"/>
              <a:t> one email to </a:t>
            </a:r>
            <a:r>
              <a:rPr lang="fr-FR" baseline="0" dirty="0" err="1"/>
              <a:t>half</a:t>
            </a:r>
            <a:r>
              <a:rPr lang="fr-FR" baseline="0" dirty="0"/>
              <a:t> </a:t>
            </a:r>
            <a:r>
              <a:rPr lang="fr-FR" baseline="0" dirty="0" err="1"/>
              <a:t>you</a:t>
            </a:r>
            <a:r>
              <a:rPr lang="fr-FR" baseline="0" dirty="0"/>
              <a:t> (</a:t>
            </a:r>
            <a:r>
              <a:rPr lang="fr-FR" baseline="0" dirty="0" err="1"/>
              <a:t>picked</a:t>
            </a:r>
            <a:r>
              <a:rPr lang="fr-FR" baseline="0" dirty="0"/>
              <a:t> </a:t>
            </a:r>
            <a:r>
              <a:rPr lang="fr-FR" baseline="0" dirty="0" err="1"/>
              <a:t>randomly</a:t>
            </a:r>
            <a:r>
              <a:rPr lang="fr-FR" baseline="0" dirty="0"/>
              <a:t>), and </a:t>
            </a:r>
            <a:r>
              <a:rPr lang="fr-FR" baseline="0" dirty="0" err="1"/>
              <a:t>another</a:t>
            </a:r>
            <a:r>
              <a:rPr lang="fr-FR" baseline="0" dirty="0"/>
              <a:t> email to the </a:t>
            </a:r>
            <a:r>
              <a:rPr lang="fr-FR" baseline="0" dirty="0" err="1"/>
              <a:t>other</a:t>
            </a:r>
            <a:r>
              <a:rPr lang="fr-FR" baseline="0" dirty="0"/>
              <a:t> </a:t>
            </a:r>
            <a:r>
              <a:rPr lang="fr-FR" baseline="0" dirty="0" err="1"/>
              <a:t>half</a:t>
            </a:r>
            <a:r>
              <a:rPr lang="fr-FR" baseline="0" dirty="0"/>
              <a:t>. That </a:t>
            </a:r>
            <a:r>
              <a:rPr lang="fr-FR" baseline="0" dirty="0" err="1"/>
              <a:t>gives</a:t>
            </a:r>
            <a:r>
              <a:rPr lang="fr-FR" baseline="0" dirty="0"/>
              <a:t> control + </a:t>
            </a:r>
            <a:r>
              <a:rPr lang="fr-FR" baseline="0" dirty="0" err="1"/>
              <a:t>random</a:t>
            </a:r>
            <a:r>
              <a:rPr lang="fr-FR" baseline="0" dirty="0"/>
              <a:t> allocation.</a:t>
            </a:r>
            <a:endParaRPr lang="fr-FR" dirty="0"/>
          </a:p>
          <a:p>
            <a:r>
              <a:rPr lang="fr-FR" altLang="en-US" dirty="0" err="1"/>
              <a:t>Perfect</a:t>
            </a:r>
            <a:r>
              <a:rPr lang="fr-FR" altLang="en-US" dirty="0"/>
              <a:t> for </a:t>
            </a:r>
            <a:r>
              <a:rPr lang="fr-FR" altLang="en-US" dirty="0" err="1"/>
              <a:t>experimentation</a:t>
            </a:r>
            <a:r>
              <a:rPr lang="fr-FR" altLang="en-US" dirty="0"/>
              <a:t>. This </a:t>
            </a:r>
            <a:r>
              <a:rPr lang="fr-FR" altLang="en-US" dirty="0" err="1"/>
              <a:t>was</a:t>
            </a:r>
            <a:r>
              <a:rPr lang="fr-FR" altLang="en-US" dirty="0"/>
              <a:t> </a:t>
            </a:r>
            <a:r>
              <a:rPr lang="fr-FR" altLang="en-US" dirty="0" err="1"/>
              <a:t>literally</a:t>
            </a:r>
            <a:r>
              <a:rPr lang="fr-FR" altLang="en-US" dirty="0"/>
              <a:t> impossible </a:t>
            </a:r>
            <a:r>
              <a:rPr lang="fr-FR" altLang="en-US" dirty="0" err="1"/>
              <a:t>before</a:t>
            </a:r>
            <a:r>
              <a:rPr lang="fr-FR" altLang="en-US" dirty="0"/>
              <a:t>. </a:t>
            </a:r>
            <a:r>
              <a:rPr lang="fr-FR" altLang="en-US" dirty="0" err="1"/>
              <a:t>That’s</a:t>
            </a:r>
            <a:r>
              <a:rPr lang="fr-FR" altLang="en-US" dirty="0"/>
              <a:t> </a:t>
            </a:r>
            <a:r>
              <a:rPr lang="fr-FR" altLang="en-US" dirty="0" err="1"/>
              <a:t>why</a:t>
            </a:r>
            <a:r>
              <a:rPr lang="fr-FR" altLang="en-US" dirty="0"/>
              <a:t> </a:t>
            </a:r>
            <a:r>
              <a:rPr lang="fr-FR" altLang="en-US" dirty="0" err="1"/>
              <a:t>we</a:t>
            </a:r>
            <a:r>
              <a:rPr lang="fr-FR" altLang="en-US" dirty="0"/>
              <a:t> </a:t>
            </a:r>
            <a:r>
              <a:rPr lang="fr-FR" altLang="en-US" dirty="0" err="1"/>
              <a:t>see</a:t>
            </a:r>
            <a:r>
              <a:rPr lang="fr-FR" altLang="en-US" dirty="0"/>
              <a:t> explosion</a:t>
            </a:r>
            <a:r>
              <a:rPr lang="fr-FR" altLang="en-US" baseline="0" dirty="0"/>
              <a:t> in </a:t>
            </a:r>
            <a:r>
              <a:rPr lang="fr-FR" altLang="en-US" baseline="0" dirty="0" err="1"/>
              <a:t>experimentation</a:t>
            </a:r>
            <a:r>
              <a:rPr lang="fr-FR" altLang="en-US" baseline="0" dirty="0"/>
              <a:t> online.</a:t>
            </a:r>
            <a:endParaRPr lang="en-US" altLang="en-US" dirty="0"/>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0565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628650" y="316820"/>
            <a:ext cx="8515350" cy="605744"/>
          </a:xfrm>
          <a:prstGeom prst="rect">
            <a:avLst/>
          </a:prstGeom>
        </p:spPr>
        <p:txBody>
          <a:bodyPr/>
          <a:lstStyle>
            <a:lvl1pPr marL="0" indent="0" algn="ctr">
              <a:buNone/>
              <a:defRPr sz="2800" b="1">
                <a:solidFill>
                  <a:srgbClr val="78BE20"/>
                </a:solidFill>
                <a:latin typeface="+mn-lt"/>
                <a:cs typeface="Arial" panose="020B0604020202020204" pitchFamily="34" charset="0"/>
              </a:defRPr>
            </a:lvl1pPr>
          </a:lstStyle>
          <a:p>
            <a:pPr lvl="0"/>
            <a:r>
              <a:rPr lang="en-US" dirty="0"/>
              <a:t>Title of Section</a:t>
            </a:r>
            <a:endParaRPr lang="en-CA" dirty="0"/>
          </a:p>
        </p:txBody>
      </p:sp>
      <p:sp>
        <p:nvSpPr>
          <p:cNvPr id="14" name="Text Placeholder 12"/>
          <p:cNvSpPr>
            <a:spLocks noGrp="1"/>
          </p:cNvSpPr>
          <p:nvPr>
            <p:ph type="body" sz="quarter" idx="16" hasCustomPrompt="1"/>
          </p:nvPr>
        </p:nvSpPr>
        <p:spPr>
          <a:xfrm>
            <a:off x="628650" y="772373"/>
            <a:ext cx="8515350" cy="479696"/>
          </a:xfrm>
          <a:prstGeom prst="rect">
            <a:avLst/>
          </a:prstGeom>
        </p:spPr>
        <p:txBody>
          <a:bodyPr/>
          <a:lstStyle>
            <a:lvl1pPr marL="0" indent="0" algn="ctr">
              <a:buNone/>
              <a:defRPr lang="en-CA" sz="2800" i="1" kern="1200" dirty="0">
                <a:solidFill>
                  <a:schemeClr val="tx1"/>
                </a:solidFill>
                <a:latin typeface="+mn-lt"/>
                <a:ea typeface="+mn-ea"/>
                <a:cs typeface="Arial" panose="020B0604020202020204" pitchFamily="34" charset="0"/>
              </a:defRPr>
            </a:lvl1pPr>
          </a:lstStyle>
          <a:p>
            <a:pPr lvl="0"/>
            <a:r>
              <a:rPr lang="en-US" dirty="0"/>
              <a:t>Subheading Lorem Ipsum</a:t>
            </a:r>
            <a:endParaRPr lang="en-CA" dirty="0"/>
          </a:p>
        </p:txBody>
      </p:sp>
      <p:sp>
        <p:nvSpPr>
          <p:cNvPr id="16" name="Text Placeholder 15"/>
          <p:cNvSpPr>
            <a:spLocks noGrp="1"/>
          </p:cNvSpPr>
          <p:nvPr>
            <p:ph type="body" sz="quarter" idx="17" hasCustomPrompt="1"/>
          </p:nvPr>
        </p:nvSpPr>
        <p:spPr>
          <a:xfrm>
            <a:off x="1020534" y="1789262"/>
            <a:ext cx="7594829" cy="4448252"/>
          </a:xfrm>
          <a:prstGeom prst="rect">
            <a:avLst/>
          </a:prstGeom>
        </p:spPr>
        <p:txBody>
          <a:bodyPr/>
          <a:lstStyle>
            <a:lvl1pPr>
              <a:defRPr sz="2200">
                <a:solidFill>
                  <a:schemeClr val="tx1"/>
                </a:solidFill>
                <a:latin typeface="+mn-lt"/>
                <a:cs typeface="Arial" panose="020B0604020202020204" pitchFamily="34" charset="0"/>
              </a:defRPr>
            </a:lvl1pPr>
            <a:lvl2pPr marL="514350" indent="-171450">
              <a:buSzPct val="50000"/>
              <a:buFont typeface="Courier New" panose="02070309020205020404" pitchFamily="49" charset="0"/>
              <a:buChar char="o"/>
              <a:defRPr sz="2000">
                <a:latin typeface="+mn-lt"/>
              </a:defRPr>
            </a:lvl2pPr>
          </a:lstStyle>
          <a:p>
            <a:pPr lvl="0"/>
            <a:r>
              <a:rPr lang="en-US" dirty="0"/>
              <a:t>Text goes here</a:t>
            </a:r>
          </a:p>
          <a:p>
            <a:pPr lvl="1"/>
            <a:r>
              <a:rPr lang="en-US" dirty="0"/>
              <a:t>Lorem Ipsum</a:t>
            </a:r>
          </a:p>
          <a:p>
            <a:pPr lvl="2"/>
            <a:endParaRPr lang="en-CA" dirty="0"/>
          </a:p>
        </p:txBody>
      </p:sp>
      <p:sp>
        <p:nvSpPr>
          <p:cNvPr id="17" name="TextBox 16"/>
          <p:cNvSpPr txBox="1"/>
          <p:nvPr userDrawn="1"/>
        </p:nvSpPr>
        <p:spPr>
          <a:xfrm>
            <a:off x="628651" y="6388158"/>
            <a:ext cx="7986713" cy="219291"/>
          </a:xfrm>
          <a:prstGeom prst="rect">
            <a:avLst/>
          </a:prstGeom>
          <a:noFill/>
        </p:spPr>
        <p:txBody>
          <a:bodyPr wrap="square" rtlCol="0">
            <a:spAutoFit/>
          </a:bodyPr>
          <a:lstStyle/>
          <a:p>
            <a:r>
              <a:rPr lang="en-CA" sz="825" dirty="0">
                <a:solidFill>
                  <a:srgbClr val="C1C6C8"/>
                </a:solidFill>
                <a:latin typeface="Arial" panose="020B0604020202020204" pitchFamily="34" charset="0"/>
                <a:cs typeface="Arial" panose="020B0604020202020204" pitchFamily="34" charset="0"/>
              </a:rPr>
              <a:t>UBC SAUDER SCHOOL OF BUSINESS | ROBERT H. LEE GRADUATE SCHOOL</a:t>
            </a:r>
          </a:p>
        </p:txBody>
      </p:sp>
      <p:sp>
        <p:nvSpPr>
          <p:cNvPr id="6" name="Text Placeholder 12"/>
          <p:cNvSpPr>
            <a:spLocks noGrp="1"/>
          </p:cNvSpPr>
          <p:nvPr>
            <p:ph type="body" sz="quarter" idx="18" hasCustomPrompt="1"/>
          </p:nvPr>
        </p:nvSpPr>
        <p:spPr>
          <a:xfrm>
            <a:off x="628650" y="-67692"/>
            <a:ext cx="8515350" cy="605744"/>
          </a:xfrm>
          <a:prstGeom prst="rect">
            <a:avLst/>
          </a:prstGeom>
        </p:spPr>
        <p:txBody>
          <a:bodyPr/>
          <a:lstStyle>
            <a:lvl1pPr marL="0" indent="0" algn="r">
              <a:buNone/>
              <a:defRPr sz="2000" b="0" i="1">
                <a:solidFill>
                  <a:srgbClr val="78BE20"/>
                </a:solidFill>
                <a:latin typeface="+mj-lt"/>
                <a:cs typeface="Arial" panose="020B0604020202020204" pitchFamily="34" charset="0"/>
              </a:defRPr>
            </a:lvl1pPr>
          </a:lstStyle>
          <a:p>
            <a:pPr lvl="0"/>
            <a:r>
              <a:rPr lang="en-US" dirty="0"/>
              <a:t>SECTION TITLE</a:t>
            </a:r>
            <a:endParaRPr lang="en-CA" dirty="0"/>
          </a:p>
        </p:txBody>
      </p:sp>
    </p:spTree>
    <p:extLst>
      <p:ext uri="{BB962C8B-B14F-4D97-AF65-F5344CB8AC3E}">
        <p14:creationId xmlns:p14="http://schemas.microsoft.com/office/powerpoint/2010/main" val="420351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73FC0D-9322-4EB6-B28E-B0F1BD11AA60}"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375519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3FC0D-9322-4EB6-B28E-B0F1BD11AA60}"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41590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3FC0D-9322-4EB6-B28E-B0F1BD11AA60}"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94138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3FC0D-9322-4EB6-B28E-B0F1BD11AA60}"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25307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78991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153802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A8B761AB-F85C-4AC8-96C6-385365EBC88D}" type="datetime1">
              <a:rPr lang="en-US" smtClean="0">
                <a:solidFill>
                  <a:srgbClr val="000000"/>
                </a:solidFill>
              </a:rPr>
              <a:pPr>
                <a:defRPr/>
              </a:pPr>
              <a:t>11/12/2025</a:t>
            </a:fld>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75DD4E5-3152-4D78-A9D3-68A1D78503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8118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1"/>
          <p:cNvSpPr txBox="1">
            <a:spLocks/>
          </p:cNvSpPr>
          <p:nvPr userDrawn="1"/>
        </p:nvSpPr>
        <p:spPr>
          <a:xfrm>
            <a:off x="927938" y="4204432"/>
            <a:ext cx="3529013" cy="571500"/>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78BE20"/>
                </a:solidFill>
                <a:latin typeface="Arial Black" panose="020B0A040201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CA" dirty="0"/>
          </a:p>
        </p:txBody>
      </p:sp>
      <p:sp>
        <p:nvSpPr>
          <p:cNvPr id="8" name="TextBox 7"/>
          <p:cNvSpPr txBox="1"/>
          <p:nvPr userDrawn="1"/>
        </p:nvSpPr>
        <p:spPr>
          <a:xfrm>
            <a:off x="774000" y="3672000"/>
            <a:ext cx="3528000" cy="646331"/>
          </a:xfrm>
          <a:prstGeom prst="rect">
            <a:avLst/>
          </a:prstGeom>
          <a:noFill/>
        </p:spPr>
        <p:txBody>
          <a:bodyPr wrap="square" rtlCol="0">
            <a:spAutoFit/>
          </a:bodyPr>
          <a:lstStyle/>
          <a:p>
            <a:r>
              <a:rPr lang="en-US" sz="3600" dirty="0">
                <a:solidFill>
                  <a:srgbClr val="78BE20"/>
                </a:solidFill>
                <a:latin typeface="Arial Black" panose="020B0A04020102020204" pitchFamily="34" charset="0"/>
              </a:rPr>
              <a:t>SAMPLE</a:t>
            </a:r>
            <a:endParaRPr lang="en-CA" sz="3600" dirty="0">
              <a:solidFill>
                <a:srgbClr val="78BE20"/>
              </a:solidFill>
              <a:latin typeface="Arial Black" panose="020B0A04020102020204" pitchFamily="34" charset="0"/>
            </a:endParaRPr>
          </a:p>
        </p:txBody>
      </p:sp>
      <p:sp>
        <p:nvSpPr>
          <p:cNvPr id="9" name="TextBox 8"/>
          <p:cNvSpPr txBox="1"/>
          <p:nvPr userDrawn="1"/>
        </p:nvSpPr>
        <p:spPr>
          <a:xfrm>
            <a:off x="784800" y="4129200"/>
            <a:ext cx="4608000" cy="646331"/>
          </a:xfrm>
          <a:prstGeom prst="rect">
            <a:avLst/>
          </a:prstGeom>
          <a:noFill/>
        </p:spPr>
        <p:txBody>
          <a:bodyPr wrap="square" rtlCol="0">
            <a:spAutoFit/>
          </a:bodyPr>
          <a:lstStyle/>
          <a:p>
            <a:r>
              <a:rPr lang="en-US" sz="3600" dirty="0">
                <a:solidFill>
                  <a:schemeClr val="bg2">
                    <a:lumMod val="90000"/>
                  </a:schemeClr>
                </a:solidFill>
                <a:latin typeface="Arial Black" panose="020B0A04020102020204" pitchFamily="34" charset="0"/>
              </a:rPr>
              <a:t>HEADLINE</a:t>
            </a:r>
            <a:endParaRPr lang="en-CA" sz="3600" dirty="0">
              <a:solidFill>
                <a:schemeClr val="bg2">
                  <a:lumMod val="90000"/>
                </a:schemeClr>
              </a:solidFill>
              <a:latin typeface="Arial Black" panose="020B0A04020102020204" pitchFamily="34" charset="0"/>
            </a:endParaRPr>
          </a:p>
        </p:txBody>
      </p:sp>
      <p:sp>
        <p:nvSpPr>
          <p:cNvPr id="10" name="TextBox 9"/>
          <p:cNvSpPr txBox="1"/>
          <p:nvPr userDrawn="1"/>
        </p:nvSpPr>
        <p:spPr>
          <a:xfrm>
            <a:off x="784800" y="4701600"/>
            <a:ext cx="5216400" cy="646331"/>
          </a:xfrm>
          <a:prstGeom prst="rect">
            <a:avLst/>
          </a:prstGeom>
          <a:noFill/>
        </p:spPr>
        <p:txBody>
          <a:bodyPr wrap="square" rtlCol="0">
            <a:spAutoFit/>
          </a:bodyPr>
          <a:lstStyle/>
          <a:p>
            <a:r>
              <a:rPr lang="en-US" dirty="0">
                <a:solidFill>
                  <a:schemeClr val="bg2">
                    <a:lumMod val="90000"/>
                  </a:schemeClr>
                </a:solidFill>
                <a:latin typeface="Arial" panose="020B0604020202020204" pitchFamily="34" charset="0"/>
                <a:cs typeface="Arial" panose="020B0604020202020204" pitchFamily="34" charset="0"/>
              </a:rPr>
              <a:t>Sample subhead</a:t>
            </a:r>
          </a:p>
          <a:p>
            <a:endParaRPr lang="en-CA" dirty="0">
              <a:solidFill>
                <a:schemeClr val="bg2">
                  <a:lumMod val="9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55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1430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all" spc="-70">
                <a:solidFill>
                  <a:srgbClr val="A3AD2A"/>
                </a:solidFill>
                <a:latin typeface="Arial"/>
              </a:defRPr>
            </a:lvl1pPr>
          </a:lstStyle>
          <a:p>
            <a:r>
              <a:rPr lang="en-US" dirty="0"/>
              <a:t>TITLE OF SECTION LORUM IPSUM</a:t>
            </a:r>
            <a:br>
              <a:rPr lang="en-US" dirty="0"/>
            </a:br>
            <a:endParaRPr lang="en-US" dirty="0"/>
          </a:p>
        </p:txBody>
      </p:sp>
      <p:sp>
        <p:nvSpPr>
          <p:cNvPr id="9" name="Content Placeholder 2"/>
          <p:cNvSpPr>
            <a:spLocks noGrp="1"/>
          </p:cNvSpPr>
          <p:nvPr>
            <p:ph sz="half" idx="10" hasCustomPrompt="1"/>
          </p:nvPr>
        </p:nvSpPr>
        <p:spPr>
          <a:xfrm>
            <a:off x="914400" y="1755775"/>
            <a:ext cx="7696200" cy="4721225"/>
          </a:xfrm>
          <a:prstGeom prst="rect">
            <a:avLst/>
          </a:prstGeom>
        </p:spPr>
        <p:txBody>
          <a:bodyPr lIns="0" tIns="0" rIns="0" bIns="0">
            <a:noAutofit/>
          </a:bodyPr>
          <a:lstStyle>
            <a:lvl1pPr marL="285750" indent="-285750" algn="l">
              <a:lnSpc>
                <a:spcPts val="2220"/>
              </a:lnSpc>
              <a:spcBef>
                <a:spcPts val="600"/>
              </a:spcBef>
              <a:spcAft>
                <a:spcPts val="600"/>
              </a:spcAft>
              <a:buFont typeface="Arial" panose="020B0604020202020204" pitchFamily="34" charset="0"/>
              <a:buChar char="•"/>
              <a:defRPr lang="en-US" sz="1600" kern="100" spc="-40">
                <a:solidFill>
                  <a:schemeClr val="tx1"/>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dolo.k</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Consumer </a:t>
            </a:r>
            <a:r>
              <a:rPr lang="en-US" sz="1200" dirty="0" err="1">
                <a:effectLst/>
                <a:latin typeface="+mn-lt"/>
                <a:ea typeface="ＭＳ 明朝"/>
                <a:cs typeface="Times New Roman"/>
              </a:rPr>
              <a:t>Behaviour</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baseline="0" smtClean="0">
                <a:solidFill>
                  <a:schemeClr val="bg1"/>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Creation and Diffusion of Culture</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416517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628650" y="316820"/>
            <a:ext cx="8515350" cy="605744"/>
          </a:xfrm>
          <a:prstGeom prst="rect">
            <a:avLst/>
          </a:prstGeom>
        </p:spPr>
        <p:txBody>
          <a:bodyPr/>
          <a:lstStyle>
            <a:lvl1pPr marL="0" indent="0" algn="ctr">
              <a:buNone/>
              <a:defRPr sz="2800" b="1">
                <a:solidFill>
                  <a:srgbClr val="78BE20"/>
                </a:solidFill>
                <a:latin typeface="+mn-lt"/>
                <a:cs typeface="Arial" panose="020B0604020202020204" pitchFamily="34" charset="0"/>
              </a:defRPr>
            </a:lvl1pPr>
          </a:lstStyle>
          <a:p>
            <a:pPr lvl="0"/>
            <a:r>
              <a:rPr lang="en-US" dirty="0"/>
              <a:t>Title of Section</a:t>
            </a:r>
            <a:endParaRPr lang="en-CA" dirty="0"/>
          </a:p>
        </p:txBody>
      </p:sp>
      <p:sp>
        <p:nvSpPr>
          <p:cNvPr id="14" name="Text Placeholder 12"/>
          <p:cNvSpPr>
            <a:spLocks noGrp="1"/>
          </p:cNvSpPr>
          <p:nvPr>
            <p:ph type="body" sz="quarter" idx="16" hasCustomPrompt="1"/>
          </p:nvPr>
        </p:nvSpPr>
        <p:spPr>
          <a:xfrm>
            <a:off x="628650" y="772373"/>
            <a:ext cx="8515350" cy="479696"/>
          </a:xfrm>
          <a:prstGeom prst="rect">
            <a:avLst/>
          </a:prstGeom>
        </p:spPr>
        <p:txBody>
          <a:bodyPr/>
          <a:lstStyle>
            <a:lvl1pPr marL="0" indent="0" algn="ctr">
              <a:buNone/>
              <a:defRPr lang="en-CA" sz="2800" i="1" kern="1200" dirty="0">
                <a:solidFill>
                  <a:schemeClr val="tx1"/>
                </a:solidFill>
                <a:latin typeface="+mn-lt"/>
                <a:ea typeface="+mn-ea"/>
                <a:cs typeface="Arial" panose="020B0604020202020204" pitchFamily="34" charset="0"/>
              </a:defRPr>
            </a:lvl1pPr>
          </a:lstStyle>
          <a:p>
            <a:pPr lvl="0"/>
            <a:r>
              <a:rPr lang="en-US" dirty="0"/>
              <a:t>Subheading Lorem Ipsum</a:t>
            </a:r>
            <a:endParaRPr lang="en-CA" dirty="0"/>
          </a:p>
        </p:txBody>
      </p:sp>
      <p:sp>
        <p:nvSpPr>
          <p:cNvPr id="16" name="Text Placeholder 15"/>
          <p:cNvSpPr>
            <a:spLocks noGrp="1"/>
          </p:cNvSpPr>
          <p:nvPr>
            <p:ph type="body" sz="quarter" idx="17" hasCustomPrompt="1"/>
          </p:nvPr>
        </p:nvSpPr>
        <p:spPr>
          <a:xfrm>
            <a:off x="1020534" y="1789262"/>
            <a:ext cx="7594829" cy="4448252"/>
          </a:xfrm>
          <a:prstGeom prst="rect">
            <a:avLst/>
          </a:prstGeom>
        </p:spPr>
        <p:txBody>
          <a:bodyPr/>
          <a:lstStyle>
            <a:lvl1pPr>
              <a:defRPr sz="2200">
                <a:solidFill>
                  <a:schemeClr val="tx1"/>
                </a:solidFill>
                <a:latin typeface="+mn-lt"/>
                <a:cs typeface="Arial" panose="020B0604020202020204" pitchFamily="34" charset="0"/>
              </a:defRPr>
            </a:lvl1pPr>
            <a:lvl2pPr marL="514350" indent="-171450">
              <a:buSzPct val="50000"/>
              <a:buFont typeface="Courier New" panose="02070309020205020404" pitchFamily="49" charset="0"/>
              <a:buChar char="o"/>
              <a:defRPr sz="2000">
                <a:latin typeface="+mn-lt"/>
              </a:defRPr>
            </a:lvl2pPr>
          </a:lstStyle>
          <a:p>
            <a:pPr lvl="0"/>
            <a:r>
              <a:rPr lang="en-US" dirty="0"/>
              <a:t>Text goes here</a:t>
            </a:r>
          </a:p>
          <a:p>
            <a:pPr lvl="1"/>
            <a:r>
              <a:rPr lang="en-US" dirty="0"/>
              <a:t>Lorem Ipsum</a:t>
            </a:r>
          </a:p>
          <a:p>
            <a:pPr lvl="2"/>
            <a:endParaRPr lang="en-CA" dirty="0"/>
          </a:p>
        </p:txBody>
      </p:sp>
      <p:sp>
        <p:nvSpPr>
          <p:cNvPr id="17" name="TextBox 16"/>
          <p:cNvSpPr txBox="1"/>
          <p:nvPr userDrawn="1"/>
        </p:nvSpPr>
        <p:spPr>
          <a:xfrm>
            <a:off x="628651" y="6388158"/>
            <a:ext cx="7986713" cy="219291"/>
          </a:xfrm>
          <a:prstGeom prst="rect">
            <a:avLst/>
          </a:prstGeom>
          <a:noFill/>
        </p:spPr>
        <p:txBody>
          <a:bodyPr wrap="square" rtlCol="0">
            <a:spAutoFit/>
          </a:bodyPr>
          <a:lstStyle/>
          <a:p>
            <a:r>
              <a:rPr lang="en-CA" sz="825" dirty="0">
                <a:solidFill>
                  <a:srgbClr val="C1C6C8"/>
                </a:solidFill>
                <a:latin typeface="Arial" panose="020B0604020202020204" pitchFamily="34" charset="0"/>
                <a:cs typeface="Arial" panose="020B0604020202020204" pitchFamily="34" charset="0"/>
              </a:rPr>
              <a:t>UBC SAUDER SCHOOL OF BUSINESS | ROBERT H. LEE GRADUATE SCHOOL</a:t>
            </a:r>
          </a:p>
        </p:txBody>
      </p:sp>
    </p:spTree>
    <p:extLst>
      <p:ext uri="{BB962C8B-B14F-4D97-AF65-F5344CB8AC3E}">
        <p14:creationId xmlns:p14="http://schemas.microsoft.com/office/powerpoint/2010/main" val="141641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CA"/>
              <a:t>UBC SAUDER SCHOOL OF BUSINESS | ROBERT H. LEE GRADUATE SCHOOL</a:t>
            </a:r>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72" y="1708919"/>
            <a:ext cx="2787704" cy="3213196"/>
          </a:xfrm>
          <a:prstGeom prst="rect">
            <a:avLst/>
          </a:prstGeom>
        </p:spPr>
      </p:pic>
      <p:sp>
        <p:nvSpPr>
          <p:cNvPr id="12" name="TextBox 11"/>
          <p:cNvSpPr txBox="1"/>
          <p:nvPr userDrawn="1"/>
        </p:nvSpPr>
        <p:spPr>
          <a:xfrm>
            <a:off x="4082143" y="1708919"/>
            <a:ext cx="4243506" cy="738664"/>
          </a:xfrm>
          <a:prstGeom prst="rect">
            <a:avLst/>
          </a:prstGeom>
          <a:noFill/>
        </p:spPr>
        <p:txBody>
          <a:bodyPr wrap="square" rtlCol="0">
            <a:spAutoFit/>
          </a:bodyPr>
          <a:lstStyle/>
          <a:p>
            <a:r>
              <a:rPr lang="en-US" sz="2400" b="1" dirty="0">
                <a:solidFill>
                  <a:srgbClr val="78BE20"/>
                </a:solidFill>
              </a:rPr>
              <a:t>XXXX Theory</a:t>
            </a:r>
          </a:p>
          <a:p>
            <a:r>
              <a:rPr lang="en-US" i="1" dirty="0" err="1"/>
              <a:t>Jambon</a:t>
            </a:r>
            <a:r>
              <a:rPr lang="en-US" i="1" dirty="0"/>
              <a:t> and </a:t>
            </a:r>
            <a:r>
              <a:rPr lang="en-US" i="1" dirty="0" err="1"/>
              <a:t>Jambon</a:t>
            </a:r>
            <a:endParaRPr lang="en-US" i="1" dirty="0"/>
          </a:p>
        </p:txBody>
      </p:sp>
      <p:sp>
        <p:nvSpPr>
          <p:cNvPr id="13" name="TextBox 12"/>
          <p:cNvSpPr txBox="1"/>
          <p:nvPr userDrawn="1"/>
        </p:nvSpPr>
        <p:spPr>
          <a:xfrm>
            <a:off x="4082143" y="2509765"/>
            <a:ext cx="1149674" cy="369332"/>
          </a:xfrm>
          <a:prstGeom prst="rect">
            <a:avLst/>
          </a:prstGeom>
          <a:noFill/>
        </p:spPr>
        <p:txBody>
          <a:bodyPr wrap="none" rtlCol="0">
            <a:spAutoFit/>
          </a:bodyPr>
          <a:lstStyle/>
          <a:p>
            <a:r>
              <a:rPr lang="en-US" dirty="0" err="1"/>
              <a:t>Bla</a:t>
            </a:r>
            <a:r>
              <a:rPr lang="en-US" dirty="0"/>
              <a:t> </a:t>
            </a:r>
            <a:r>
              <a:rPr lang="en-US" dirty="0" err="1"/>
              <a:t>bla</a:t>
            </a:r>
            <a:r>
              <a:rPr lang="en-US" dirty="0"/>
              <a:t> </a:t>
            </a:r>
            <a:r>
              <a:rPr lang="en-US" dirty="0" err="1"/>
              <a:t>bla</a:t>
            </a:r>
            <a:endParaRPr lang="en-US" dirty="0"/>
          </a:p>
        </p:txBody>
      </p:sp>
      <p:sp>
        <p:nvSpPr>
          <p:cNvPr id="14" name="Rectangle 13"/>
          <p:cNvSpPr/>
          <p:nvPr userDrawn="1"/>
        </p:nvSpPr>
        <p:spPr>
          <a:xfrm>
            <a:off x="1054472" y="1632858"/>
            <a:ext cx="7575178" cy="3420836"/>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p:cNvSpPr>
            <a:spLocks noGrp="1"/>
          </p:cNvSpPr>
          <p:nvPr>
            <p:ph type="body" sz="quarter" idx="18" hasCustomPrompt="1"/>
          </p:nvPr>
        </p:nvSpPr>
        <p:spPr>
          <a:xfrm>
            <a:off x="628650" y="-67692"/>
            <a:ext cx="8515350" cy="605744"/>
          </a:xfrm>
          <a:prstGeom prst="rect">
            <a:avLst/>
          </a:prstGeom>
        </p:spPr>
        <p:txBody>
          <a:bodyPr/>
          <a:lstStyle>
            <a:lvl1pPr marL="0" indent="0" algn="r">
              <a:buNone/>
              <a:defRPr sz="2000" b="0" i="1">
                <a:solidFill>
                  <a:srgbClr val="78BE20"/>
                </a:solidFill>
                <a:latin typeface="+mj-lt"/>
                <a:cs typeface="Arial" panose="020B0604020202020204" pitchFamily="34" charset="0"/>
              </a:defRPr>
            </a:lvl1pPr>
          </a:lstStyle>
          <a:p>
            <a:pPr lvl="0"/>
            <a:r>
              <a:rPr lang="en-US" dirty="0"/>
              <a:t>SECTION TITLE</a:t>
            </a:r>
            <a:endParaRPr lang="en-CA" dirty="0"/>
          </a:p>
        </p:txBody>
      </p:sp>
    </p:spTree>
    <p:extLst>
      <p:ext uri="{BB962C8B-B14F-4D97-AF65-F5344CB8AC3E}">
        <p14:creationId xmlns:p14="http://schemas.microsoft.com/office/powerpoint/2010/main" val="3230401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E56B9DDC-0AE3-CF4B-ACE4-FFD4D38EFB89}"/>
              </a:ext>
            </a:extLst>
          </p:cNvPr>
          <p:cNvSpPr>
            <a:spLocks noGrp="1"/>
          </p:cNvSpPr>
          <p:nvPr>
            <p:ph type="body" sz="quarter" idx="10" hasCustomPrompt="1"/>
          </p:nvPr>
        </p:nvSpPr>
        <p:spPr>
          <a:xfrm>
            <a:off x="342900" y="2743201"/>
            <a:ext cx="4075044" cy="734732"/>
          </a:xfrm>
          <a:prstGeom prst="rect">
            <a:avLst/>
          </a:prstGeom>
        </p:spPr>
        <p:txBody>
          <a:bodyPr/>
          <a:lstStyle>
            <a:lvl1pPr marL="0" indent="0">
              <a:buNone/>
              <a:defRPr sz="3600" b="1" i="0" spc="75" baseline="0">
                <a:solidFill>
                  <a:srgbClr val="5B6770"/>
                </a:solidFill>
                <a:latin typeface="Stag Semibold" panose="02000503060000020004" pitchFamily="2" charset="77"/>
              </a:defRPr>
            </a:lvl1pPr>
          </a:lstStyle>
          <a:p>
            <a:pPr lvl="0"/>
            <a:r>
              <a:rPr lang="en-US" dirty="0"/>
              <a:t>This is a</a:t>
            </a:r>
          </a:p>
        </p:txBody>
      </p:sp>
      <p:sp>
        <p:nvSpPr>
          <p:cNvPr id="9" name="Text Placeholder 12">
            <a:extLst>
              <a:ext uri="{FF2B5EF4-FFF2-40B4-BE49-F238E27FC236}">
                <a16:creationId xmlns:a16="http://schemas.microsoft.com/office/drawing/2014/main" id="{5CED2DBA-943E-734B-970E-07C63A8721B3}"/>
              </a:ext>
            </a:extLst>
          </p:cNvPr>
          <p:cNvSpPr>
            <a:spLocks noGrp="1"/>
          </p:cNvSpPr>
          <p:nvPr>
            <p:ph type="body" sz="quarter" idx="11" hasCustomPrompt="1"/>
          </p:nvPr>
        </p:nvSpPr>
        <p:spPr>
          <a:xfrm>
            <a:off x="342900" y="3380069"/>
            <a:ext cx="4075044" cy="734732"/>
          </a:xfrm>
          <a:prstGeom prst="rect">
            <a:avLst/>
          </a:prstGeom>
        </p:spPr>
        <p:txBody>
          <a:bodyPr/>
          <a:lstStyle>
            <a:lvl1pPr marL="0" indent="0">
              <a:buNone/>
              <a:defRPr sz="3600" b="1" i="0" spc="75" baseline="0">
                <a:solidFill>
                  <a:srgbClr val="65B333"/>
                </a:solidFill>
                <a:latin typeface="Stag Semibold" panose="02000503060000020004" pitchFamily="2" charset="77"/>
              </a:defRPr>
            </a:lvl1pPr>
          </a:lstStyle>
          <a:p>
            <a:pPr lvl="0"/>
            <a:r>
              <a:rPr lang="en-US" dirty="0"/>
              <a:t>section title</a:t>
            </a:r>
          </a:p>
        </p:txBody>
      </p:sp>
      <p:sp>
        <p:nvSpPr>
          <p:cNvPr id="10" name="Triangle 8">
            <a:extLst>
              <a:ext uri="{FF2B5EF4-FFF2-40B4-BE49-F238E27FC236}">
                <a16:creationId xmlns:a16="http://schemas.microsoft.com/office/drawing/2014/main" id="{CCBC1051-72CD-DC41-B23C-F9CE792E0C92}"/>
              </a:ext>
            </a:extLst>
          </p:cNvPr>
          <p:cNvSpPr/>
          <p:nvPr userDrawn="1"/>
        </p:nvSpPr>
        <p:spPr>
          <a:xfrm>
            <a:off x="0" y="6544778"/>
            <a:ext cx="2820390" cy="3132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riangle 8">
            <a:extLst>
              <a:ext uri="{FF2B5EF4-FFF2-40B4-BE49-F238E27FC236}">
                <a16:creationId xmlns:a16="http://schemas.microsoft.com/office/drawing/2014/main" id="{8D473DF4-9D68-1647-9290-0F69E7B0753C}"/>
              </a:ext>
            </a:extLst>
          </p:cNvPr>
          <p:cNvSpPr/>
          <p:nvPr userDrawn="1"/>
        </p:nvSpPr>
        <p:spPr>
          <a:xfrm flipH="1">
            <a:off x="-4759" y="6444931"/>
            <a:ext cx="9148759" cy="419419"/>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15" name="Text Placeholder 14">
            <a:extLst>
              <a:ext uri="{FF2B5EF4-FFF2-40B4-BE49-F238E27FC236}">
                <a16:creationId xmlns:a16="http://schemas.microsoft.com/office/drawing/2014/main" id="{B49A4A23-7CCA-6744-8A08-72567870B05C}"/>
              </a:ext>
            </a:extLst>
          </p:cNvPr>
          <p:cNvSpPr>
            <a:spLocks noGrp="1"/>
          </p:cNvSpPr>
          <p:nvPr>
            <p:ph type="body" sz="quarter" idx="12" hasCustomPrompt="1"/>
          </p:nvPr>
        </p:nvSpPr>
        <p:spPr>
          <a:xfrm>
            <a:off x="8858250" y="6497956"/>
            <a:ext cx="228600" cy="238125"/>
          </a:xfrm>
          <a:prstGeom prst="rect">
            <a:avLst/>
          </a:prstGeom>
        </p:spPr>
        <p:txBody>
          <a:bodyPr/>
          <a:lstStyle>
            <a:lvl1pPr marL="0" indent="0">
              <a:buNone/>
              <a:defRPr sz="750" b="1" i="0">
                <a:solidFill>
                  <a:schemeClr val="bg1"/>
                </a:solidFill>
                <a:latin typeface="Whitney Semibold" pitchFamily="2" charset="0"/>
              </a:defRPr>
            </a:lvl1pPr>
          </a:lstStyle>
          <a:p>
            <a:pPr lvl="0"/>
            <a:r>
              <a:rPr lang="en-US" dirty="0"/>
              <a:t>#</a:t>
            </a:r>
          </a:p>
        </p:txBody>
      </p:sp>
    </p:spTree>
    <p:extLst>
      <p:ext uri="{BB962C8B-B14F-4D97-AF65-F5344CB8AC3E}">
        <p14:creationId xmlns:p14="http://schemas.microsoft.com/office/powerpoint/2010/main" val="3266072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Profile pictures">
    <p:spTree>
      <p:nvGrpSpPr>
        <p:cNvPr id="1" name=""/>
        <p:cNvGrpSpPr/>
        <p:nvPr/>
      </p:nvGrpSpPr>
      <p:grpSpPr>
        <a:xfrm>
          <a:off x="0" y="0"/>
          <a:ext cx="0" cy="0"/>
          <a:chOff x="0" y="0"/>
          <a:chExt cx="0" cy="0"/>
        </a:xfrm>
      </p:grpSpPr>
      <p:sp>
        <p:nvSpPr>
          <p:cNvPr id="3" name="Triangle 8">
            <a:extLst>
              <a:ext uri="{FF2B5EF4-FFF2-40B4-BE49-F238E27FC236}">
                <a16:creationId xmlns:a16="http://schemas.microsoft.com/office/drawing/2014/main" id="{7F969476-6920-DE43-BB0A-FA9E4045C2C6}"/>
              </a:ext>
            </a:extLst>
          </p:cNvPr>
          <p:cNvSpPr/>
          <p:nvPr userDrawn="1"/>
        </p:nvSpPr>
        <p:spPr>
          <a:xfrm>
            <a:off x="0" y="6544778"/>
            <a:ext cx="2820390" cy="3132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riangle 8">
            <a:extLst>
              <a:ext uri="{FF2B5EF4-FFF2-40B4-BE49-F238E27FC236}">
                <a16:creationId xmlns:a16="http://schemas.microsoft.com/office/drawing/2014/main" id="{BEDC70DF-E658-3D4E-BEA5-FA70267F36C6}"/>
              </a:ext>
            </a:extLst>
          </p:cNvPr>
          <p:cNvSpPr/>
          <p:nvPr userDrawn="1"/>
        </p:nvSpPr>
        <p:spPr>
          <a:xfrm flipH="1">
            <a:off x="-4759" y="6444931"/>
            <a:ext cx="9148759" cy="419419"/>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7" name="Text Placeholder 12">
            <a:extLst>
              <a:ext uri="{FF2B5EF4-FFF2-40B4-BE49-F238E27FC236}">
                <a16:creationId xmlns:a16="http://schemas.microsoft.com/office/drawing/2014/main" id="{737EC124-DB6E-1842-AD11-CED8A79C7356}"/>
              </a:ext>
            </a:extLst>
          </p:cNvPr>
          <p:cNvSpPr>
            <a:spLocks noGrp="1"/>
          </p:cNvSpPr>
          <p:nvPr>
            <p:ph type="body" sz="quarter" idx="11" hasCustomPrompt="1"/>
          </p:nvPr>
        </p:nvSpPr>
        <p:spPr>
          <a:xfrm>
            <a:off x="342900" y="457201"/>
            <a:ext cx="4075044" cy="734732"/>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0" name="Picture Placeholder 9">
            <a:extLst>
              <a:ext uri="{FF2B5EF4-FFF2-40B4-BE49-F238E27FC236}">
                <a16:creationId xmlns:a16="http://schemas.microsoft.com/office/drawing/2014/main" id="{1D4A7C61-0CF1-E74E-9DC4-699F3245B890}"/>
              </a:ext>
            </a:extLst>
          </p:cNvPr>
          <p:cNvSpPr>
            <a:spLocks noGrp="1"/>
          </p:cNvSpPr>
          <p:nvPr>
            <p:ph type="pic" sz="quarter" idx="12"/>
          </p:nvPr>
        </p:nvSpPr>
        <p:spPr>
          <a:xfrm>
            <a:off x="1200150" y="1676400"/>
            <a:ext cx="2057400" cy="3200400"/>
          </a:xfrm>
          <a:prstGeom prst="rect">
            <a:avLst/>
          </a:prstGeo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7A8BB567-1111-954A-9108-1CE973FB9888}"/>
              </a:ext>
            </a:extLst>
          </p:cNvPr>
          <p:cNvSpPr>
            <a:spLocks noGrp="1"/>
          </p:cNvSpPr>
          <p:nvPr>
            <p:ph type="body" sz="quarter" idx="13" hasCustomPrompt="1"/>
          </p:nvPr>
        </p:nvSpPr>
        <p:spPr>
          <a:xfrm>
            <a:off x="1200150" y="4953000"/>
            <a:ext cx="2057400" cy="3048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3" name="Text Placeholder 11">
            <a:extLst>
              <a:ext uri="{FF2B5EF4-FFF2-40B4-BE49-F238E27FC236}">
                <a16:creationId xmlns:a16="http://schemas.microsoft.com/office/drawing/2014/main" id="{B9864654-A8C5-4044-A5D1-4AE84AF3A0A7}"/>
              </a:ext>
            </a:extLst>
          </p:cNvPr>
          <p:cNvSpPr>
            <a:spLocks noGrp="1"/>
          </p:cNvSpPr>
          <p:nvPr>
            <p:ph type="body" sz="quarter" idx="14" hasCustomPrompt="1"/>
          </p:nvPr>
        </p:nvSpPr>
        <p:spPr>
          <a:xfrm>
            <a:off x="1200150" y="5317966"/>
            <a:ext cx="2057400" cy="549436"/>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4" name="Rectangle 13">
            <a:extLst>
              <a:ext uri="{FF2B5EF4-FFF2-40B4-BE49-F238E27FC236}">
                <a16:creationId xmlns:a16="http://schemas.microsoft.com/office/drawing/2014/main" id="{BDFBC58B-639E-B34B-8545-66826DB1A40E}"/>
              </a:ext>
            </a:extLst>
          </p:cNvPr>
          <p:cNvSpPr/>
          <p:nvPr userDrawn="1"/>
        </p:nvSpPr>
        <p:spPr>
          <a:xfrm>
            <a:off x="1200150" y="4800600"/>
            <a:ext cx="2057400" cy="7620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Picture Placeholder 9">
            <a:extLst>
              <a:ext uri="{FF2B5EF4-FFF2-40B4-BE49-F238E27FC236}">
                <a16:creationId xmlns:a16="http://schemas.microsoft.com/office/drawing/2014/main" id="{2ED9A6F2-0EAE-CD44-A1AB-DB5BD98650E5}"/>
              </a:ext>
            </a:extLst>
          </p:cNvPr>
          <p:cNvSpPr>
            <a:spLocks noGrp="1"/>
          </p:cNvSpPr>
          <p:nvPr>
            <p:ph type="pic" sz="quarter" idx="15"/>
          </p:nvPr>
        </p:nvSpPr>
        <p:spPr>
          <a:xfrm>
            <a:off x="3600450" y="1680524"/>
            <a:ext cx="2057400" cy="3200400"/>
          </a:xfrm>
          <a:prstGeom prst="rect">
            <a:avLst/>
          </a:prstGeom>
        </p:spPr>
        <p:txBody>
          <a:bodyPr/>
          <a:lstStyle>
            <a:lvl1pPr marL="0" indent="0">
              <a:buNone/>
              <a:defRPr/>
            </a:lvl1pPr>
          </a:lstStyle>
          <a:p>
            <a:endParaRPr lang="en-US" dirty="0"/>
          </a:p>
        </p:txBody>
      </p:sp>
      <p:sp>
        <p:nvSpPr>
          <p:cNvPr id="16" name="Text Placeholder 11">
            <a:extLst>
              <a:ext uri="{FF2B5EF4-FFF2-40B4-BE49-F238E27FC236}">
                <a16:creationId xmlns:a16="http://schemas.microsoft.com/office/drawing/2014/main" id="{412DA639-F9CB-C44C-8DBD-4E718307D035}"/>
              </a:ext>
            </a:extLst>
          </p:cNvPr>
          <p:cNvSpPr>
            <a:spLocks noGrp="1"/>
          </p:cNvSpPr>
          <p:nvPr>
            <p:ph type="body" sz="quarter" idx="16" hasCustomPrompt="1"/>
          </p:nvPr>
        </p:nvSpPr>
        <p:spPr>
          <a:xfrm>
            <a:off x="3600450" y="4957124"/>
            <a:ext cx="2057400" cy="3048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7" name="Text Placeholder 11">
            <a:extLst>
              <a:ext uri="{FF2B5EF4-FFF2-40B4-BE49-F238E27FC236}">
                <a16:creationId xmlns:a16="http://schemas.microsoft.com/office/drawing/2014/main" id="{EF0E089A-C1D9-DE4A-9750-910ED236BBE8}"/>
              </a:ext>
            </a:extLst>
          </p:cNvPr>
          <p:cNvSpPr>
            <a:spLocks noGrp="1"/>
          </p:cNvSpPr>
          <p:nvPr>
            <p:ph type="body" sz="quarter" idx="17" hasCustomPrompt="1"/>
          </p:nvPr>
        </p:nvSpPr>
        <p:spPr>
          <a:xfrm>
            <a:off x="3600450" y="5322090"/>
            <a:ext cx="2057400" cy="549436"/>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8" name="Rectangle 17">
            <a:extLst>
              <a:ext uri="{FF2B5EF4-FFF2-40B4-BE49-F238E27FC236}">
                <a16:creationId xmlns:a16="http://schemas.microsoft.com/office/drawing/2014/main" id="{1ABE64D2-819D-4D46-8FCC-46D880F9FAC8}"/>
              </a:ext>
            </a:extLst>
          </p:cNvPr>
          <p:cNvSpPr/>
          <p:nvPr userDrawn="1"/>
        </p:nvSpPr>
        <p:spPr>
          <a:xfrm>
            <a:off x="3600450" y="4804724"/>
            <a:ext cx="2057400" cy="7620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Picture Placeholder 9">
            <a:extLst>
              <a:ext uri="{FF2B5EF4-FFF2-40B4-BE49-F238E27FC236}">
                <a16:creationId xmlns:a16="http://schemas.microsoft.com/office/drawing/2014/main" id="{1A8A60B9-ED6F-0349-82A3-B53DC4264D77}"/>
              </a:ext>
            </a:extLst>
          </p:cNvPr>
          <p:cNvSpPr>
            <a:spLocks noGrp="1"/>
          </p:cNvSpPr>
          <p:nvPr>
            <p:ph type="pic" sz="quarter" idx="18"/>
          </p:nvPr>
        </p:nvSpPr>
        <p:spPr>
          <a:xfrm>
            <a:off x="6000750" y="1684868"/>
            <a:ext cx="2057400" cy="3200400"/>
          </a:xfrm>
          <a:prstGeom prst="rect">
            <a:avLst/>
          </a:prstGeom>
        </p:spPr>
        <p:txBody>
          <a:bodyPr/>
          <a:lstStyle>
            <a:lvl1pPr marL="0" indent="0">
              <a:buNone/>
              <a:defRPr/>
            </a:lvl1pPr>
          </a:lstStyle>
          <a:p>
            <a:endParaRPr lang="en-US" dirty="0"/>
          </a:p>
        </p:txBody>
      </p:sp>
      <p:sp>
        <p:nvSpPr>
          <p:cNvPr id="20" name="Text Placeholder 11">
            <a:extLst>
              <a:ext uri="{FF2B5EF4-FFF2-40B4-BE49-F238E27FC236}">
                <a16:creationId xmlns:a16="http://schemas.microsoft.com/office/drawing/2014/main" id="{03342E1A-8DD4-7249-95B6-6967F094EAF1}"/>
              </a:ext>
            </a:extLst>
          </p:cNvPr>
          <p:cNvSpPr>
            <a:spLocks noGrp="1"/>
          </p:cNvSpPr>
          <p:nvPr>
            <p:ph type="body" sz="quarter" idx="19" hasCustomPrompt="1"/>
          </p:nvPr>
        </p:nvSpPr>
        <p:spPr>
          <a:xfrm>
            <a:off x="6000750" y="4961468"/>
            <a:ext cx="2057400" cy="3048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21" name="Text Placeholder 11">
            <a:extLst>
              <a:ext uri="{FF2B5EF4-FFF2-40B4-BE49-F238E27FC236}">
                <a16:creationId xmlns:a16="http://schemas.microsoft.com/office/drawing/2014/main" id="{81F9922B-1BC2-DD4F-823D-F9209FB449B4}"/>
              </a:ext>
            </a:extLst>
          </p:cNvPr>
          <p:cNvSpPr>
            <a:spLocks noGrp="1"/>
          </p:cNvSpPr>
          <p:nvPr>
            <p:ph type="body" sz="quarter" idx="20" hasCustomPrompt="1"/>
          </p:nvPr>
        </p:nvSpPr>
        <p:spPr>
          <a:xfrm>
            <a:off x="6000750" y="5326434"/>
            <a:ext cx="2057400" cy="549436"/>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22" name="Rectangle 21">
            <a:extLst>
              <a:ext uri="{FF2B5EF4-FFF2-40B4-BE49-F238E27FC236}">
                <a16:creationId xmlns:a16="http://schemas.microsoft.com/office/drawing/2014/main" id="{8F1738D1-38DA-D647-9215-8CB8C9DF2C20}"/>
              </a:ext>
            </a:extLst>
          </p:cNvPr>
          <p:cNvSpPr/>
          <p:nvPr userDrawn="1"/>
        </p:nvSpPr>
        <p:spPr>
          <a:xfrm>
            <a:off x="6000750" y="4809068"/>
            <a:ext cx="2057400" cy="7620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800915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6544778"/>
            <a:ext cx="2820390" cy="3132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6444931"/>
            <a:ext cx="9148759" cy="419419"/>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Tree>
    <p:extLst>
      <p:ext uri="{BB962C8B-B14F-4D97-AF65-F5344CB8AC3E}">
        <p14:creationId xmlns:p14="http://schemas.microsoft.com/office/powerpoint/2010/main" val="3171539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7" name="Triangle 8">
            <a:extLst>
              <a:ext uri="{FF2B5EF4-FFF2-40B4-BE49-F238E27FC236}">
                <a16:creationId xmlns:a16="http://schemas.microsoft.com/office/drawing/2014/main" id="{346B4EE8-94A0-FD46-A7C9-8D6900CEB246}"/>
              </a:ext>
            </a:extLst>
          </p:cNvPr>
          <p:cNvSpPr/>
          <p:nvPr userDrawn="1"/>
        </p:nvSpPr>
        <p:spPr>
          <a:xfrm>
            <a:off x="0" y="6544778"/>
            <a:ext cx="2820390" cy="3132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riangle 8">
            <a:extLst>
              <a:ext uri="{FF2B5EF4-FFF2-40B4-BE49-F238E27FC236}">
                <a16:creationId xmlns:a16="http://schemas.microsoft.com/office/drawing/2014/main" id="{4924B472-7CB3-0D4A-B75E-5912BC8A267A}"/>
              </a:ext>
            </a:extLst>
          </p:cNvPr>
          <p:cNvSpPr/>
          <p:nvPr userDrawn="1"/>
        </p:nvSpPr>
        <p:spPr>
          <a:xfrm flipH="1">
            <a:off x="-4759" y="6444931"/>
            <a:ext cx="9148759" cy="419419"/>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9" name="Text Placeholder 14">
            <a:extLst>
              <a:ext uri="{FF2B5EF4-FFF2-40B4-BE49-F238E27FC236}">
                <a16:creationId xmlns:a16="http://schemas.microsoft.com/office/drawing/2014/main" id="{351F8A70-ACC4-4340-A9DD-79692D879650}"/>
              </a:ext>
            </a:extLst>
          </p:cNvPr>
          <p:cNvSpPr>
            <a:spLocks noGrp="1"/>
          </p:cNvSpPr>
          <p:nvPr>
            <p:ph type="body" sz="quarter" idx="12" hasCustomPrompt="1"/>
          </p:nvPr>
        </p:nvSpPr>
        <p:spPr>
          <a:xfrm>
            <a:off x="8858250" y="6497956"/>
            <a:ext cx="228600" cy="238125"/>
          </a:xfrm>
          <a:prstGeom prst="rect">
            <a:avLst/>
          </a:prstGeom>
        </p:spPr>
        <p:txBody>
          <a:bodyPr/>
          <a:lstStyle>
            <a:lvl1pPr marL="0" indent="0">
              <a:buNone/>
              <a:defRPr sz="750" b="1" i="0">
                <a:solidFill>
                  <a:schemeClr val="bg1"/>
                </a:solidFill>
                <a:latin typeface="Whitney Semibold" pitchFamily="2" charset="0"/>
              </a:defRPr>
            </a:lvl1pPr>
          </a:lstStyle>
          <a:p>
            <a:pPr lvl="0"/>
            <a:r>
              <a:rPr lang="en-US" dirty="0"/>
              <a:t>#</a:t>
            </a:r>
          </a:p>
        </p:txBody>
      </p:sp>
      <p:sp>
        <p:nvSpPr>
          <p:cNvPr id="11" name="Text Placeholder 12">
            <a:extLst>
              <a:ext uri="{FF2B5EF4-FFF2-40B4-BE49-F238E27FC236}">
                <a16:creationId xmlns:a16="http://schemas.microsoft.com/office/drawing/2014/main" id="{E765FCD7-EE54-0649-843D-78B38B993510}"/>
              </a:ext>
            </a:extLst>
          </p:cNvPr>
          <p:cNvSpPr>
            <a:spLocks noGrp="1"/>
          </p:cNvSpPr>
          <p:nvPr>
            <p:ph type="body" sz="quarter" idx="10" hasCustomPrompt="1"/>
          </p:nvPr>
        </p:nvSpPr>
        <p:spPr>
          <a:xfrm>
            <a:off x="342900" y="2743201"/>
            <a:ext cx="4075044" cy="734732"/>
          </a:xfrm>
          <a:prstGeom prst="rect">
            <a:avLst/>
          </a:prstGeom>
        </p:spPr>
        <p:txBody>
          <a:bodyPr/>
          <a:lstStyle>
            <a:lvl1pPr marL="0" indent="0">
              <a:buNone/>
              <a:defRPr sz="3600" b="1" i="0" spc="75" baseline="0">
                <a:solidFill>
                  <a:srgbClr val="5B6770"/>
                </a:solidFill>
                <a:latin typeface="Stag Semibold" panose="02000503060000020004" pitchFamily="2" charset="77"/>
              </a:defRPr>
            </a:lvl1pPr>
          </a:lstStyle>
          <a:p>
            <a:pPr lvl="0"/>
            <a:r>
              <a:rPr lang="en-US" dirty="0"/>
              <a:t>Divider Slide</a:t>
            </a:r>
          </a:p>
        </p:txBody>
      </p:sp>
      <p:sp>
        <p:nvSpPr>
          <p:cNvPr id="3" name="Text Placeholder 2">
            <a:extLst>
              <a:ext uri="{FF2B5EF4-FFF2-40B4-BE49-F238E27FC236}">
                <a16:creationId xmlns:a16="http://schemas.microsoft.com/office/drawing/2014/main" id="{726F352D-EAD4-C248-8B88-A980B796CF4B}"/>
              </a:ext>
            </a:extLst>
          </p:cNvPr>
          <p:cNvSpPr>
            <a:spLocks noGrp="1"/>
          </p:cNvSpPr>
          <p:nvPr>
            <p:ph type="body" sz="quarter" idx="13" hasCustomPrompt="1"/>
          </p:nvPr>
        </p:nvSpPr>
        <p:spPr>
          <a:xfrm>
            <a:off x="342900" y="3577781"/>
            <a:ext cx="3200400" cy="1222820"/>
          </a:xfrm>
          <a:prstGeom prst="rect">
            <a:avLst/>
          </a:prstGeom>
        </p:spPr>
        <p:txBody>
          <a:bodyPr/>
          <a:lstStyle>
            <a:lvl1pPr marL="0" indent="0">
              <a:lnSpc>
                <a:spcPct val="100000"/>
              </a:lnSpc>
              <a:buNone/>
              <a:defRPr lang="en-CA" sz="1425" b="0" i="0" smtClean="0">
                <a:solidFill>
                  <a:srgbClr val="65B333"/>
                </a:solidFill>
                <a:effectLst/>
              </a:defRPr>
            </a:lvl1pPr>
          </a:lstStyle>
          <a:p>
            <a:pPr lvl="0"/>
            <a:r>
              <a:rPr lang="en-US" dirty="0"/>
              <a:t>Lorem ipsum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tempus at dolor vel gravida.</a:t>
            </a:r>
          </a:p>
        </p:txBody>
      </p:sp>
    </p:spTree>
    <p:extLst>
      <p:ext uri="{BB962C8B-B14F-4D97-AF65-F5344CB8AC3E}">
        <p14:creationId xmlns:p14="http://schemas.microsoft.com/office/powerpoint/2010/main" val="42556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a:off x="6745258" y="6427302"/>
            <a:ext cx="2398742" cy="43069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1" y="1"/>
            <a:ext cx="9141580" cy="6866467"/>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773" h="6866466">
                <a:moveTo>
                  <a:pt x="0" y="0"/>
                </a:moveTo>
                <a:lnTo>
                  <a:pt x="12184954" y="0"/>
                </a:lnTo>
                <a:lnTo>
                  <a:pt x="12188773" y="6421598"/>
                </a:lnTo>
                <a:lnTo>
                  <a:pt x="0" y="6866466"/>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ext Placeholder 12">
            <a:extLst>
              <a:ext uri="{FF2B5EF4-FFF2-40B4-BE49-F238E27FC236}">
                <a16:creationId xmlns:a16="http://schemas.microsoft.com/office/drawing/2014/main" id="{ADCDB871-3DA2-5A4D-8867-FEBA9BCD5469}"/>
              </a:ext>
            </a:extLst>
          </p:cNvPr>
          <p:cNvSpPr>
            <a:spLocks noGrp="1"/>
          </p:cNvSpPr>
          <p:nvPr>
            <p:ph type="body" sz="quarter" idx="10" hasCustomPrompt="1"/>
          </p:nvPr>
        </p:nvSpPr>
        <p:spPr>
          <a:xfrm>
            <a:off x="341689" y="3657600"/>
            <a:ext cx="8458200" cy="1371600"/>
          </a:xfrm>
          <a:prstGeom prst="rect">
            <a:avLst/>
          </a:prstGeom>
        </p:spPr>
        <p:txBody>
          <a:bodyPr/>
          <a:lstStyle>
            <a:lvl1pPr marL="0" indent="0" algn="r">
              <a:buNone/>
              <a:defRPr sz="3600" b="1" i="0" spc="75" baseline="0">
                <a:solidFill>
                  <a:schemeClr val="bg1"/>
                </a:solidFill>
                <a:latin typeface="Stag Semibold" panose="02000503060000020004" pitchFamily="2" charset="77"/>
              </a:defRPr>
            </a:lvl1pPr>
          </a:lstStyle>
          <a:p>
            <a:pPr lvl="0"/>
            <a:r>
              <a:rPr lang="en-US" dirty="0"/>
              <a:t>This is a full-screen image</a:t>
            </a:r>
            <a:br>
              <a:rPr lang="en-US" dirty="0"/>
            </a:br>
            <a:r>
              <a:rPr lang="en-US" dirty="0"/>
              <a:t>with a caption</a:t>
            </a:r>
          </a:p>
        </p:txBody>
      </p:sp>
    </p:spTree>
    <p:extLst>
      <p:ext uri="{BB962C8B-B14F-4D97-AF65-F5344CB8AC3E}">
        <p14:creationId xmlns:p14="http://schemas.microsoft.com/office/powerpoint/2010/main" val="3413199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flipV="1">
            <a:off x="228601" y="6517913"/>
            <a:ext cx="4362086" cy="346055"/>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5233968"/>
              <a:gd name="connsiteY0" fmla="*/ 434596 h 434596"/>
              <a:gd name="connsiteX1" fmla="*/ 0 w 5233968"/>
              <a:gd name="connsiteY1" fmla="*/ 3899 h 434596"/>
              <a:gd name="connsiteX2" fmla="*/ 5233968 w 5233968"/>
              <a:gd name="connsiteY2" fmla="*/ 0 h 434596"/>
              <a:gd name="connsiteX3" fmla="*/ 1657 w 5233968"/>
              <a:gd name="connsiteY3" fmla="*/ 434596 h 434596"/>
              <a:gd name="connsiteX0" fmla="*/ 0 w 6058082"/>
              <a:gd name="connsiteY0" fmla="*/ 446249 h 446249"/>
              <a:gd name="connsiteX1" fmla="*/ 824114 w 6058082"/>
              <a:gd name="connsiteY1" fmla="*/ 3899 h 446249"/>
              <a:gd name="connsiteX2" fmla="*/ 6058082 w 6058082"/>
              <a:gd name="connsiteY2" fmla="*/ 0 h 446249"/>
              <a:gd name="connsiteX3" fmla="*/ 0 w 6058082"/>
              <a:gd name="connsiteY3" fmla="*/ 446249 h 446249"/>
              <a:gd name="connsiteX0" fmla="*/ 3 w 6058085"/>
              <a:gd name="connsiteY0" fmla="*/ 454005 h 454005"/>
              <a:gd name="connsiteX1" fmla="*/ 64032 w 6058085"/>
              <a:gd name="connsiteY1" fmla="*/ 0 h 454005"/>
              <a:gd name="connsiteX2" fmla="*/ 6058085 w 6058085"/>
              <a:gd name="connsiteY2" fmla="*/ 7756 h 454005"/>
              <a:gd name="connsiteX3" fmla="*/ 3 w 6058085"/>
              <a:gd name="connsiteY3" fmla="*/ 454005 h 454005"/>
              <a:gd name="connsiteX0" fmla="*/ 8 w 6058090"/>
              <a:gd name="connsiteY0" fmla="*/ 454005 h 454005"/>
              <a:gd name="connsiteX1" fmla="*/ 64037 w 6058090"/>
              <a:gd name="connsiteY1" fmla="*/ 0 h 454005"/>
              <a:gd name="connsiteX2" fmla="*/ 6058090 w 6058090"/>
              <a:gd name="connsiteY2" fmla="*/ 7756 h 454005"/>
              <a:gd name="connsiteX3" fmla="*/ 8 w 6058090"/>
              <a:gd name="connsiteY3" fmla="*/ 454005 h 454005"/>
              <a:gd name="connsiteX0" fmla="*/ 4 w 6087996"/>
              <a:gd name="connsiteY0" fmla="*/ 449877 h 449877"/>
              <a:gd name="connsiteX1" fmla="*/ 93943 w 6087996"/>
              <a:gd name="connsiteY1" fmla="*/ 0 h 449877"/>
              <a:gd name="connsiteX2" fmla="*/ 6087996 w 6087996"/>
              <a:gd name="connsiteY2" fmla="*/ 7756 h 449877"/>
              <a:gd name="connsiteX3" fmla="*/ 4 w 6087996"/>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87292 w 6087992"/>
              <a:gd name="connsiteY1" fmla="*/ 0 h 449877"/>
              <a:gd name="connsiteX2" fmla="*/ 6087992 w 6087992"/>
              <a:gd name="connsiteY2" fmla="*/ 7756 h 449877"/>
              <a:gd name="connsiteX3" fmla="*/ 0 w 6087992"/>
              <a:gd name="connsiteY3" fmla="*/ 449877 h 449877"/>
            </a:gdLst>
            <a:ahLst/>
            <a:cxnLst>
              <a:cxn ang="0">
                <a:pos x="connsiteX0" y="connsiteY0"/>
              </a:cxn>
              <a:cxn ang="0">
                <a:pos x="connsiteX1" y="connsiteY1"/>
              </a:cxn>
              <a:cxn ang="0">
                <a:pos x="connsiteX2" y="connsiteY2"/>
              </a:cxn>
              <a:cxn ang="0">
                <a:pos x="connsiteX3" y="connsiteY3"/>
              </a:cxn>
            </a:cxnLst>
            <a:rect l="l" t="t" r="r" b="b"/>
            <a:pathLst>
              <a:path w="6087992" h="449877">
                <a:moveTo>
                  <a:pt x="0" y="449877"/>
                </a:moveTo>
                <a:cubicBezTo>
                  <a:pt x="26035" y="307181"/>
                  <a:pt x="66926" y="124486"/>
                  <a:pt x="87292" y="0"/>
                </a:cubicBezTo>
                <a:lnTo>
                  <a:pt x="6087992" y="7756"/>
                </a:lnTo>
                <a:cubicBezTo>
                  <a:pt x="4972601" y="113774"/>
                  <a:pt x="1115391" y="343859"/>
                  <a:pt x="0" y="449877"/>
                </a:cubicBez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4524935" y="2"/>
            <a:ext cx="4623368" cy="6875431"/>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 name="connsiteX0" fmla="*/ 0 w 12197737"/>
              <a:gd name="connsiteY0" fmla="*/ 0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0 w 12197737"/>
              <a:gd name="connsiteY4" fmla="*/ 0 h 6866466"/>
              <a:gd name="connsiteX0" fmla="*/ 8355105 w 12197737"/>
              <a:gd name="connsiteY0" fmla="*/ 8965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8355105 w 12197737"/>
              <a:gd name="connsiteY4" fmla="*/ 8965 h 6866466"/>
              <a:gd name="connsiteX0" fmla="*/ 1963270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963270 w 5805902"/>
              <a:gd name="connsiteY4" fmla="*/ 8965 h 6875430"/>
              <a:gd name="connsiteX0" fmla="*/ 1281952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281952 w 5805902"/>
              <a:gd name="connsiteY4" fmla="*/ 8965 h 6875430"/>
              <a:gd name="connsiteX0" fmla="*/ 1640540 w 6164490"/>
              <a:gd name="connsiteY0" fmla="*/ 8965 h 6875430"/>
              <a:gd name="connsiteX1" fmla="*/ 6151707 w 6164490"/>
              <a:gd name="connsiteY1" fmla="*/ 0 h 6875430"/>
              <a:gd name="connsiteX2" fmla="*/ 6164490 w 6164490"/>
              <a:gd name="connsiteY2" fmla="*/ 6860868 h 6875430"/>
              <a:gd name="connsiteX3" fmla="*/ 0 w 6164490"/>
              <a:gd name="connsiteY3" fmla="*/ 6875430 h 6875430"/>
              <a:gd name="connsiteX4" fmla="*/ 1640540 w 6164490"/>
              <a:gd name="connsiteY4" fmla="*/ 8965 h 687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90" h="6875430">
                <a:moveTo>
                  <a:pt x="1640540" y="8965"/>
                </a:moveTo>
                <a:lnTo>
                  <a:pt x="6151707" y="0"/>
                </a:lnTo>
                <a:lnTo>
                  <a:pt x="6164490" y="6860868"/>
                </a:lnTo>
                <a:lnTo>
                  <a:pt x="0" y="6875430"/>
                </a:lnTo>
                <a:lnTo>
                  <a:pt x="1640540" y="8965"/>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Text Placeholder 12">
            <a:extLst>
              <a:ext uri="{FF2B5EF4-FFF2-40B4-BE49-F238E27FC236}">
                <a16:creationId xmlns:a16="http://schemas.microsoft.com/office/drawing/2014/main" id="{1A43737C-FC2A-A541-BED0-EAA8BD7FD7A4}"/>
              </a:ext>
            </a:extLst>
          </p:cNvPr>
          <p:cNvSpPr>
            <a:spLocks noGrp="1"/>
          </p:cNvSpPr>
          <p:nvPr>
            <p:ph type="body" sz="quarter" idx="11" hasCustomPrompt="1"/>
          </p:nvPr>
        </p:nvSpPr>
        <p:spPr>
          <a:xfrm>
            <a:off x="342900" y="457201"/>
            <a:ext cx="4075044" cy="734732"/>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3" name="Text Placeholder 12">
            <a:extLst>
              <a:ext uri="{FF2B5EF4-FFF2-40B4-BE49-F238E27FC236}">
                <a16:creationId xmlns:a16="http://schemas.microsoft.com/office/drawing/2014/main" id="{91A5CFD9-BAAA-AB4F-AEDA-18345055492D}"/>
              </a:ext>
            </a:extLst>
          </p:cNvPr>
          <p:cNvSpPr>
            <a:spLocks noGrp="1"/>
          </p:cNvSpPr>
          <p:nvPr>
            <p:ph type="body" sz="quarter" idx="12" hasCustomPrompt="1"/>
          </p:nvPr>
        </p:nvSpPr>
        <p:spPr>
          <a:xfrm>
            <a:off x="342900" y="1447800"/>
            <a:ext cx="4362086" cy="4495800"/>
          </a:xfrm>
          <a:prstGeom prst="rect">
            <a:avLst/>
          </a:prstGeom>
        </p:spPr>
        <p:txBody>
          <a:bodyPr/>
          <a:lstStyle>
            <a:lvl1pPr marL="0" indent="0">
              <a:lnSpc>
                <a:spcPct val="110000"/>
              </a:lnSpc>
              <a:spcAft>
                <a:spcPts val="12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a:solidFill>
                  <a:srgbClr val="5B6770"/>
                </a:solidFill>
                <a:latin typeface="Whitney Book" pitchFamily="2" charset="0"/>
              </a:rPr>
              <a:t>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a:t>
            </a:r>
          </a:p>
        </p:txBody>
      </p:sp>
    </p:spTree>
    <p:extLst>
      <p:ext uri="{BB962C8B-B14F-4D97-AF65-F5344CB8AC3E}">
        <p14:creationId xmlns:p14="http://schemas.microsoft.com/office/powerpoint/2010/main" val="739117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B4EF2D2-4C0E-41A9-BE7D-77690A58B29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1365802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F2D2-4C0E-41A9-BE7D-77690A58B29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2389021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EF2D2-4C0E-41A9-BE7D-77690A58B29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844690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F2D2-4C0E-41A9-BE7D-77690A58B29E}"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265648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628650" y="316820"/>
            <a:ext cx="8515350" cy="605744"/>
          </a:xfrm>
          <a:prstGeom prst="rect">
            <a:avLst/>
          </a:prstGeom>
        </p:spPr>
        <p:txBody>
          <a:bodyPr/>
          <a:lstStyle>
            <a:lvl1pPr marL="0" indent="0" algn="ctr">
              <a:buNone/>
              <a:defRPr sz="2800" b="1">
                <a:solidFill>
                  <a:srgbClr val="78BE20"/>
                </a:solidFill>
                <a:latin typeface="+mn-lt"/>
                <a:cs typeface="Arial" panose="020B0604020202020204" pitchFamily="34" charset="0"/>
              </a:defRPr>
            </a:lvl1pPr>
          </a:lstStyle>
          <a:p>
            <a:pPr lvl="0"/>
            <a:r>
              <a:rPr lang="en-US" dirty="0"/>
              <a:t>Title of Section</a:t>
            </a:r>
            <a:endParaRPr lang="en-CA" dirty="0"/>
          </a:p>
        </p:txBody>
      </p:sp>
      <p:sp>
        <p:nvSpPr>
          <p:cNvPr id="14" name="Text Placeholder 12"/>
          <p:cNvSpPr>
            <a:spLocks noGrp="1"/>
          </p:cNvSpPr>
          <p:nvPr>
            <p:ph type="body" sz="quarter" idx="16" hasCustomPrompt="1"/>
          </p:nvPr>
        </p:nvSpPr>
        <p:spPr>
          <a:xfrm>
            <a:off x="628650" y="772373"/>
            <a:ext cx="8515350" cy="479696"/>
          </a:xfrm>
          <a:prstGeom prst="rect">
            <a:avLst/>
          </a:prstGeom>
        </p:spPr>
        <p:txBody>
          <a:bodyPr/>
          <a:lstStyle>
            <a:lvl1pPr marL="0" indent="0" algn="ctr">
              <a:buNone/>
              <a:defRPr lang="en-CA" sz="2800" i="1" kern="1200" dirty="0">
                <a:solidFill>
                  <a:schemeClr val="tx1"/>
                </a:solidFill>
                <a:latin typeface="+mn-lt"/>
                <a:ea typeface="+mn-ea"/>
                <a:cs typeface="Arial" panose="020B0604020202020204" pitchFamily="34" charset="0"/>
              </a:defRPr>
            </a:lvl1pPr>
          </a:lstStyle>
          <a:p>
            <a:pPr lvl="0"/>
            <a:r>
              <a:rPr lang="en-US" dirty="0"/>
              <a:t>Subheading Lorem Ipsum</a:t>
            </a:r>
            <a:endParaRPr lang="en-CA" dirty="0"/>
          </a:p>
        </p:txBody>
      </p:sp>
      <p:sp>
        <p:nvSpPr>
          <p:cNvPr id="16" name="Text Placeholder 15"/>
          <p:cNvSpPr>
            <a:spLocks noGrp="1"/>
          </p:cNvSpPr>
          <p:nvPr>
            <p:ph type="body" sz="quarter" idx="17" hasCustomPrompt="1"/>
          </p:nvPr>
        </p:nvSpPr>
        <p:spPr>
          <a:xfrm>
            <a:off x="1020534" y="1789262"/>
            <a:ext cx="7594829" cy="4448252"/>
          </a:xfrm>
          <a:prstGeom prst="rect">
            <a:avLst/>
          </a:prstGeom>
        </p:spPr>
        <p:txBody>
          <a:bodyPr/>
          <a:lstStyle>
            <a:lvl1pPr>
              <a:defRPr sz="2200">
                <a:solidFill>
                  <a:schemeClr val="tx1"/>
                </a:solidFill>
                <a:latin typeface="+mn-lt"/>
                <a:cs typeface="Arial" panose="020B0604020202020204" pitchFamily="34" charset="0"/>
              </a:defRPr>
            </a:lvl1pPr>
            <a:lvl2pPr marL="514350" indent="-171450">
              <a:buSzPct val="50000"/>
              <a:buFont typeface="Courier New" panose="02070309020205020404" pitchFamily="49" charset="0"/>
              <a:buChar char="o"/>
              <a:defRPr sz="2000">
                <a:latin typeface="+mn-lt"/>
              </a:defRPr>
            </a:lvl2pPr>
          </a:lstStyle>
          <a:p>
            <a:pPr lvl="0"/>
            <a:r>
              <a:rPr lang="en-US" dirty="0"/>
              <a:t>Text goes here</a:t>
            </a:r>
          </a:p>
          <a:p>
            <a:pPr lvl="1"/>
            <a:r>
              <a:rPr lang="en-US" dirty="0"/>
              <a:t>Lorem Ipsum</a:t>
            </a:r>
          </a:p>
          <a:p>
            <a:pPr lvl="2"/>
            <a:endParaRPr lang="en-CA" dirty="0"/>
          </a:p>
        </p:txBody>
      </p:sp>
      <p:sp>
        <p:nvSpPr>
          <p:cNvPr id="17" name="TextBox 16"/>
          <p:cNvSpPr txBox="1"/>
          <p:nvPr userDrawn="1"/>
        </p:nvSpPr>
        <p:spPr>
          <a:xfrm>
            <a:off x="628651" y="6388158"/>
            <a:ext cx="7986713" cy="219291"/>
          </a:xfrm>
          <a:prstGeom prst="rect">
            <a:avLst/>
          </a:prstGeom>
          <a:noFill/>
        </p:spPr>
        <p:txBody>
          <a:bodyPr wrap="square" rtlCol="0">
            <a:spAutoFit/>
          </a:bodyPr>
          <a:lstStyle/>
          <a:p>
            <a:r>
              <a:rPr lang="en-CA" sz="825" dirty="0">
                <a:solidFill>
                  <a:srgbClr val="C1C6C8"/>
                </a:solidFill>
                <a:latin typeface="Arial" panose="020B0604020202020204" pitchFamily="34" charset="0"/>
                <a:cs typeface="Arial" panose="020B0604020202020204" pitchFamily="34" charset="0"/>
              </a:rPr>
              <a:t>UBC SAUDER SCHOOL OF BUSINESS | ROBERT H. LEE GRADUATE SCHOOL</a:t>
            </a:r>
          </a:p>
        </p:txBody>
      </p:sp>
    </p:spTree>
    <p:extLst>
      <p:ext uri="{BB962C8B-B14F-4D97-AF65-F5344CB8AC3E}">
        <p14:creationId xmlns:p14="http://schemas.microsoft.com/office/powerpoint/2010/main" val="661851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EF2D2-4C0E-41A9-BE7D-77690A58B29E}"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1547572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EF2D2-4C0E-41A9-BE7D-77690A58B29E}"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3109718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EF2D2-4C0E-41A9-BE7D-77690A58B29E}"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2280385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4EF2D2-4C0E-41A9-BE7D-77690A58B29E}"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3196768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4EF2D2-4C0E-41A9-BE7D-77690A58B29E}"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75627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F2D2-4C0E-41A9-BE7D-77690A58B29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3714931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F2D2-4C0E-41A9-BE7D-77690A58B29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DC46-F4DD-44EC-A767-BB9FEEAEA1A8}" type="slidenum">
              <a:rPr lang="en-US" smtClean="0"/>
              <a:t>‹#›</a:t>
            </a:fld>
            <a:endParaRPr lang="en-US"/>
          </a:p>
        </p:txBody>
      </p:sp>
    </p:spTree>
    <p:extLst>
      <p:ext uri="{BB962C8B-B14F-4D97-AF65-F5344CB8AC3E}">
        <p14:creationId xmlns:p14="http://schemas.microsoft.com/office/powerpoint/2010/main" val="1143481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143002"/>
            <a:ext cx="7696200" cy="384175"/>
          </a:xfrm>
          <a:prstGeom prst="rect">
            <a:avLst/>
          </a:prstGeom>
        </p:spPr>
        <p:txBody>
          <a:bodyPr wrap="square" lIns="0" tIns="0" rIns="0" bIns="0" anchor="t" anchorCtr="0">
            <a:noAutofit/>
          </a:bodyPr>
          <a:lstStyle>
            <a:lvl1pPr marL="0" marR="0" indent="0" algn="l" defTabSz="342900" rtl="0" eaLnBrk="1" fontAlgn="auto" latinLnBrk="0" hangingPunct="1">
              <a:lnSpc>
                <a:spcPct val="100000"/>
              </a:lnSpc>
              <a:spcBef>
                <a:spcPct val="0"/>
              </a:spcBef>
              <a:spcAft>
                <a:spcPts val="0"/>
              </a:spcAft>
              <a:buClrTx/>
              <a:buSzTx/>
              <a:buFontTx/>
              <a:buNone/>
              <a:tabLst/>
              <a:defRPr sz="1800" b="0" i="0" kern="1200" cap="all" spc="-53">
                <a:solidFill>
                  <a:srgbClr val="A3AD2A"/>
                </a:solidFill>
                <a:latin typeface="Arial"/>
              </a:defRPr>
            </a:lvl1pPr>
          </a:lstStyle>
          <a:p>
            <a:r>
              <a:rPr lang="en-US" dirty="0"/>
              <a:t>TITLE OF SECTION LORUM IPSUM</a:t>
            </a:r>
            <a:br>
              <a:rPr lang="en-US" dirty="0"/>
            </a:br>
            <a:endParaRPr lang="en-US" dirty="0"/>
          </a:p>
        </p:txBody>
      </p:sp>
      <p:sp>
        <p:nvSpPr>
          <p:cNvPr id="9" name="Content Placeholder 2"/>
          <p:cNvSpPr>
            <a:spLocks noGrp="1"/>
          </p:cNvSpPr>
          <p:nvPr>
            <p:ph sz="half" idx="10" hasCustomPrompt="1"/>
          </p:nvPr>
        </p:nvSpPr>
        <p:spPr>
          <a:xfrm>
            <a:off x="914400" y="1755777"/>
            <a:ext cx="7696200" cy="4721225"/>
          </a:xfrm>
          <a:prstGeom prst="rect">
            <a:avLst/>
          </a:prstGeom>
        </p:spPr>
        <p:txBody>
          <a:bodyPr lIns="0" tIns="0" rIns="0" bIns="0">
            <a:noAutofit/>
          </a:bodyPr>
          <a:lstStyle>
            <a:lvl1pPr marL="214313" indent="-214313" algn="l">
              <a:lnSpc>
                <a:spcPts val="1665"/>
              </a:lnSpc>
              <a:spcBef>
                <a:spcPts val="450"/>
              </a:spcBef>
              <a:spcAft>
                <a:spcPts val="450"/>
              </a:spcAft>
              <a:buFont typeface="Arial" panose="020B0604020202020204" pitchFamily="34" charset="0"/>
              <a:buChar char="•"/>
              <a:defRPr lang="en-US" sz="1200" kern="100" spc="-30">
                <a:solidFill>
                  <a:schemeClr val="tx1"/>
                </a:solidFill>
                <a:effectLst/>
                <a:latin typeface="Arial"/>
              </a:defRPr>
            </a:lvl1pPr>
            <a:lvl2pPr>
              <a:defRPr sz="1800"/>
            </a:lvl2pPr>
            <a:lvl3pPr>
              <a:defRPr sz="1500"/>
            </a:lvl3pPr>
            <a:lvl4pPr marL="1028700" indent="0">
              <a:buNone/>
              <a:defRPr sz="1350"/>
            </a:lvl4pPr>
            <a:lvl5pPr>
              <a:defRPr sz="1350"/>
            </a:lvl5pPr>
            <a:lvl6pPr>
              <a:defRPr sz="1350"/>
            </a:lvl6pPr>
            <a:lvl7pPr>
              <a:defRPr sz="1350"/>
            </a:lvl7pPr>
            <a:lvl8pPr>
              <a:defRPr sz="1350"/>
            </a:lvl8pPr>
            <a:lvl9pPr>
              <a:defRPr sz="1350"/>
            </a:lvl9pPr>
          </a:lstStyle>
          <a:p>
            <a:r>
              <a:rPr lang="en-US" sz="12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dolo.k</a:t>
            </a:r>
            <a:endParaRPr lang="en-US" sz="900" dirty="0">
              <a:effectLst/>
              <a:latin typeface="Cambria"/>
              <a:ea typeface="ＭＳ 明朝"/>
              <a:cs typeface="Times New Roman"/>
            </a:endParaRPr>
          </a:p>
          <a:p>
            <a:r>
              <a:rPr lang="en-US" sz="1200" dirty="0">
                <a:effectLst/>
                <a:latin typeface="Arial"/>
                <a:ea typeface="ＭＳ 明朝"/>
                <a:cs typeface="Times New Roman"/>
              </a:rPr>
              <a:t> </a:t>
            </a:r>
            <a:endParaRPr lang="en-US" sz="900" dirty="0">
              <a:effectLst/>
              <a:latin typeface="Cambria"/>
              <a:ea typeface="ＭＳ 明朝"/>
              <a:cs typeface="Times New Roman"/>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900" smtClean="0">
                <a:solidFill>
                  <a:srgbClr val="354047"/>
                </a:solidFill>
                <a:effectLst/>
              </a:defRPr>
            </a:lvl1pPr>
          </a:lstStyle>
          <a:p>
            <a:r>
              <a:rPr lang="en-US" sz="900" dirty="0">
                <a:effectLst/>
                <a:latin typeface="+mn-lt"/>
                <a:ea typeface="ＭＳ 明朝"/>
                <a:cs typeface="Times New Roman"/>
              </a:rPr>
              <a:t>Consumer </a:t>
            </a:r>
            <a:r>
              <a:rPr lang="en-US" sz="900" dirty="0" err="1">
                <a:effectLst/>
                <a:latin typeface="+mn-lt"/>
                <a:ea typeface="ＭＳ 明朝"/>
                <a:cs typeface="Times New Roman"/>
              </a:rPr>
              <a:t>Behaviour</a:t>
            </a:r>
            <a:endParaRPr lang="en-US" sz="9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342900" rtl="0" eaLnBrk="1" fontAlgn="auto" latinLnBrk="0" hangingPunct="1">
              <a:lnSpc>
                <a:spcPct val="100000"/>
              </a:lnSpc>
              <a:spcBef>
                <a:spcPct val="20000"/>
              </a:spcBef>
              <a:spcAft>
                <a:spcPts val="0"/>
              </a:spcAft>
              <a:buClrTx/>
              <a:buSzTx/>
              <a:buFont typeface="Arial"/>
              <a:buNone/>
              <a:tabLst/>
              <a:defRPr lang="en-US" sz="900" baseline="0" smtClean="0">
                <a:solidFill>
                  <a:schemeClr val="bg1"/>
                </a:solidFill>
                <a:effectLst/>
              </a:defRPr>
            </a:lvl1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sz="900" dirty="0">
                <a:effectLst/>
                <a:latin typeface="+mn-lt"/>
                <a:ea typeface="ＭＳ 明朝"/>
                <a:cs typeface="Times New Roman"/>
              </a:rPr>
              <a:t>Creation and Diffusion of Culture</a:t>
            </a:r>
            <a:endParaRPr lang="en-US" sz="900" dirty="0">
              <a:effectLst/>
              <a:latin typeface="Cambria"/>
              <a:ea typeface="ＭＳ 明朝"/>
              <a:cs typeface="Times New Roman"/>
            </a:endParaRPr>
          </a:p>
        </p:txBody>
      </p:sp>
    </p:spTree>
    <p:extLst>
      <p:ext uri="{BB962C8B-B14F-4D97-AF65-F5344CB8AC3E}">
        <p14:creationId xmlns:p14="http://schemas.microsoft.com/office/powerpoint/2010/main" val="3771161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1430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all" spc="-70">
                <a:solidFill>
                  <a:srgbClr val="A3AD2A"/>
                </a:solidFill>
                <a:latin typeface="Arial"/>
              </a:defRPr>
            </a:lvl1pPr>
          </a:lstStyle>
          <a:p>
            <a:r>
              <a:rPr lang="en-US" dirty="0"/>
              <a:t>TITLE OF SECTION LORUM IPSUM</a:t>
            </a:r>
            <a:br>
              <a:rPr lang="en-US" dirty="0"/>
            </a:br>
            <a:endParaRPr lang="en-US" dirty="0"/>
          </a:p>
        </p:txBody>
      </p:sp>
      <p:sp>
        <p:nvSpPr>
          <p:cNvPr id="9" name="Content Placeholder 2"/>
          <p:cNvSpPr>
            <a:spLocks noGrp="1"/>
          </p:cNvSpPr>
          <p:nvPr>
            <p:ph sz="half" idx="10" hasCustomPrompt="1"/>
          </p:nvPr>
        </p:nvSpPr>
        <p:spPr>
          <a:xfrm>
            <a:off x="914400" y="1755775"/>
            <a:ext cx="7696200" cy="4721225"/>
          </a:xfrm>
          <a:prstGeom prst="rect">
            <a:avLst/>
          </a:prstGeom>
        </p:spPr>
        <p:txBody>
          <a:bodyPr lIns="0" tIns="0" rIns="0" bIns="0">
            <a:noAutofit/>
          </a:bodyPr>
          <a:lstStyle>
            <a:lvl1pPr marL="285750" indent="-285750" algn="l">
              <a:lnSpc>
                <a:spcPts val="2220"/>
              </a:lnSpc>
              <a:spcBef>
                <a:spcPts val="600"/>
              </a:spcBef>
              <a:spcAft>
                <a:spcPts val="600"/>
              </a:spcAft>
              <a:buFont typeface="Arial" panose="020B0604020202020204" pitchFamily="34" charset="0"/>
              <a:buChar char="•"/>
              <a:defRPr lang="en-US" sz="1600" kern="100" spc="-40">
                <a:solidFill>
                  <a:schemeClr val="tx1"/>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dolo.k</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838050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1430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all" spc="-70">
                <a:solidFill>
                  <a:srgbClr val="A3AD2A"/>
                </a:solidFill>
                <a:latin typeface="Arial"/>
              </a:defRPr>
            </a:lvl1pPr>
          </a:lstStyle>
          <a:p>
            <a:r>
              <a:rPr lang="en-US" dirty="0"/>
              <a:t>TITLE OF SECTION LORUM IPSUM</a:t>
            </a:r>
            <a:br>
              <a:rPr lang="en-US" dirty="0"/>
            </a:br>
            <a:endParaRPr lang="en-US" dirty="0"/>
          </a:p>
        </p:txBody>
      </p:sp>
      <p:sp>
        <p:nvSpPr>
          <p:cNvPr id="9" name="Content Placeholder 2"/>
          <p:cNvSpPr>
            <a:spLocks noGrp="1"/>
          </p:cNvSpPr>
          <p:nvPr>
            <p:ph sz="half" idx="10" hasCustomPrompt="1"/>
          </p:nvPr>
        </p:nvSpPr>
        <p:spPr>
          <a:xfrm>
            <a:off x="914400" y="1755775"/>
            <a:ext cx="7696200" cy="4721225"/>
          </a:xfrm>
          <a:prstGeom prst="rect">
            <a:avLst/>
          </a:prstGeom>
        </p:spPr>
        <p:txBody>
          <a:bodyPr lIns="0" tIns="0" rIns="0" bIns="0">
            <a:noAutofit/>
          </a:bodyPr>
          <a:lstStyle>
            <a:lvl1pPr marL="285750" indent="-285750" algn="l">
              <a:lnSpc>
                <a:spcPts val="2220"/>
              </a:lnSpc>
              <a:spcBef>
                <a:spcPts val="600"/>
              </a:spcBef>
              <a:spcAft>
                <a:spcPts val="600"/>
              </a:spcAft>
              <a:buFont typeface="Arial" panose="020B0604020202020204" pitchFamily="34" charset="0"/>
              <a:buChar char="•"/>
              <a:defRPr lang="en-US" sz="1600" kern="100" spc="-40">
                <a:solidFill>
                  <a:schemeClr val="tx1"/>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dolo.k</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Consumer </a:t>
            </a:r>
            <a:r>
              <a:rPr lang="en-US" sz="1200" dirty="0" err="1">
                <a:effectLst/>
                <a:latin typeface="+mn-lt"/>
                <a:ea typeface="ＭＳ 明朝"/>
                <a:cs typeface="Times New Roman"/>
              </a:rPr>
              <a:t>Behaviour</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baseline="0" smtClean="0">
                <a:solidFill>
                  <a:schemeClr val="bg1"/>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Creation and Diffusion of Culture</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218260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CA"/>
              <a:t>UBC SAUDER SCHOOL OF BUSINESS | ROBERT H. LEE GRADUATE SCHOOL</a:t>
            </a:r>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72" y="1708919"/>
            <a:ext cx="2787704" cy="3213196"/>
          </a:xfrm>
          <a:prstGeom prst="rect">
            <a:avLst/>
          </a:prstGeom>
        </p:spPr>
      </p:pic>
      <p:sp>
        <p:nvSpPr>
          <p:cNvPr id="12" name="TextBox 11"/>
          <p:cNvSpPr txBox="1"/>
          <p:nvPr userDrawn="1"/>
        </p:nvSpPr>
        <p:spPr>
          <a:xfrm>
            <a:off x="4082143" y="1708919"/>
            <a:ext cx="4243506" cy="738664"/>
          </a:xfrm>
          <a:prstGeom prst="rect">
            <a:avLst/>
          </a:prstGeom>
          <a:noFill/>
        </p:spPr>
        <p:txBody>
          <a:bodyPr wrap="square" rtlCol="0">
            <a:spAutoFit/>
          </a:bodyPr>
          <a:lstStyle/>
          <a:p>
            <a:r>
              <a:rPr lang="en-US" sz="2400" b="1" dirty="0">
                <a:solidFill>
                  <a:srgbClr val="78BE20"/>
                </a:solidFill>
              </a:rPr>
              <a:t>XXXX Theory</a:t>
            </a:r>
          </a:p>
          <a:p>
            <a:r>
              <a:rPr lang="en-US" i="1" dirty="0" err="1"/>
              <a:t>Jambon</a:t>
            </a:r>
            <a:r>
              <a:rPr lang="en-US" i="1" dirty="0"/>
              <a:t> and </a:t>
            </a:r>
            <a:r>
              <a:rPr lang="en-US" i="1" dirty="0" err="1"/>
              <a:t>Jambon</a:t>
            </a:r>
            <a:endParaRPr lang="en-US" i="1" dirty="0"/>
          </a:p>
        </p:txBody>
      </p:sp>
      <p:sp>
        <p:nvSpPr>
          <p:cNvPr id="13" name="TextBox 12"/>
          <p:cNvSpPr txBox="1"/>
          <p:nvPr userDrawn="1"/>
        </p:nvSpPr>
        <p:spPr>
          <a:xfrm>
            <a:off x="4082143" y="2509765"/>
            <a:ext cx="1149674" cy="369332"/>
          </a:xfrm>
          <a:prstGeom prst="rect">
            <a:avLst/>
          </a:prstGeom>
          <a:noFill/>
        </p:spPr>
        <p:txBody>
          <a:bodyPr wrap="none" rtlCol="0">
            <a:spAutoFit/>
          </a:bodyPr>
          <a:lstStyle/>
          <a:p>
            <a:r>
              <a:rPr lang="en-US" dirty="0" err="1"/>
              <a:t>Bla</a:t>
            </a:r>
            <a:r>
              <a:rPr lang="en-US" dirty="0"/>
              <a:t> </a:t>
            </a:r>
            <a:r>
              <a:rPr lang="en-US" dirty="0" err="1"/>
              <a:t>bla</a:t>
            </a:r>
            <a:r>
              <a:rPr lang="en-US" dirty="0"/>
              <a:t> </a:t>
            </a:r>
            <a:r>
              <a:rPr lang="en-US" dirty="0" err="1"/>
              <a:t>bla</a:t>
            </a:r>
            <a:endParaRPr lang="en-US" dirty="0"/>
          </a:p>
        </p:txBody>
      </p:sp>
      <p:sp>
        <p:nvSpPr>
          <p:cNvPr id="14" name="Rectangle 13"/>
          <p:cNvSpPr/>
          <p:nvPr userDrawn="1"/>
        </p:nvSpPr>
        <p:spPr>
          <a:xfrm>
            <a:off x="1054472" y="1632858"/>
            <a:ext cx="7575178" cy="3420836"/>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648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7" name="Footer Placeholder 21"/>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8" name="Slide Number Placeholder 17"/>
          <p:cNvSpPr>
            <a:spLocks noGrp="1"/>
          </p:cNvSpPr>
          <p:nvPr>
            <p:ph type="sldNum" sz="quarter" idx="12"/>
          </p:nvPr>
        </p:nvSpPr>
        <p:spPr>
          <a:xfrm>
            <a:off x="6553200" y="6356350"/>
            <a:ext cx="2133600" cy="365125"/>
          </a:xfrm>
          <a:prstGeom prst="rect">
            <a:avLst/>
          </a:prstGeom>
        </p:spPr>
        <p:txBody>
          <a:bodyPr/>
          <a:lstStyle>
            <a:lvl1pPr>
              <a:defRPr/>
            </a:lvl1pPr>
          </a:lstStyle>
          <a:p>
            <a:fld id="{0FCFDE82-49CA-4128-8B1A-8687281E1429}" type="slidenum">
              <a:rPr lang="en-US"/>
              <a:pPr/>
              <a:t>‹#›</a:t>
            </a:fld>
            <a:endParaRPr lang="en-US"/>
          </a:p>
        </p:txBody>
      </p:sp>
    </p:spTree>
    <p:extLst>
      <p:ext uri="{BB962C8B-B14F-4D97-AF65-F5344CB8AC3E}">
        <p14:creationId xmlns:p14="http://schemas.microsoft.com/office/powerpoint/2010/main" val="6102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80113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164937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3FC0D-9322-4EB6-B28E-B0F1BD11AA60}"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420877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73FC0D-9322-4EB6-B28E-B0F1BD11AA60}"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401006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73FC0D-9322-4EB6-B28E-B0F1BD11AA60}"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152794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 Id="rId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267" y="5759858"/>
            <a:ext cx="2429256" cy="765048"/>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8742" y="464820"/>
            <a:ext cx="1484379" cy="441961"/>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9" y="-19896"/>
            <a:ext cx="9144000" cy="5522976"/>
          </a:xfrm>
          <a:prstGeom prst="rect">
            <a:avLst/>
          </a:prstGeom>
        </p:spPr>
      </p:pic>
      <p:sp>
        <p:nvSpPr>
          <p:cNvPr id="6" name="Isosceles Triangle 5"/>
          <p:cNvSpPr/>
          <p:nvPr userDrawn="1"/>
        </p:nvSpPr>
        <p:spPr>
          <a:xfrm>
            <a:off x="-7726" y="-19896"/>
            <a:ext cx="4686101" cy="3339548"/>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816078"/>
              <a:gd name="connsiteY0" fmla="*/ 0 h 2574235"/>
              <a:gd name="connsiteX1" fmla="*/ 1285726 w 1816078"/>
              <a:gd name="connsiteY1" fmla="*/ 1659835 h 2574235"/>
              <a:gd name="connsiteX2" fmla="*/ 1816078 w 1816078"/>
              <a:gd name="connsiteY2" fmla="*/ 2574235 h 2574235"/>
              <a:gd name="connsiteX3" fmla="*/ 0 w 1816078"/>
              <a:gd name="connsiteY3" fmla="*/ 0 h 2574235"/>
              <a:gd name="connsiteX0" fmla="*/ 42539 w 1328265"/>
              <a:gd name="connsiteY0" fmla="*/ 0 h 4393096"/>
              <a:gd name="connsiteX1" fmla="*/ 1328265 w 1328265"/>
              <a:gd name="connsiteY1" fmla="*/ 1659835 h 4393096"/>
              <a:gd name="connsiteX2" fmla="*/ 0 w 1328265"/>
              <a:gd name="connsiteY2" fmla="*/ 4393096 h 4393096"/>
              <a:gd name="connsiteX3" fmla="*/ 42539 w 1328265"/>
              <a:gd name="connsiteY3" fmla="*/ 0 h 4393096"/>
              <a:gd name="connsiteX0" fmla="*/ 42539 w 6248134"/>
              <a:gd name="connsiteY0" fmla="*/ 49696 h 4442792"/>
              <a:gd name="connsiteX1" fmla="*/ 6248134 w 6248134"/>
              <a:gd name="connsiteY1" fmla="*/ 0 h 4442792"/>
              <a:gd name="connsiteX2" fmla="*/ 0 w 6248134"/>
              <a:gd name="connsiteY2" fmla="*/ 4442792 h 4442792"/>
              <a:gd name="connsiteX3" fmla="*/ 42539 w 6248134"/>
              <a:gd name="connsiteY3" fmla="*/ 49696 h 4442792"/>
              <a:gd name="connsiteX0" fmla="*/ 2783 w 6248134"/>
              <a:gd name="connsiteY0" fmla="*/ 0 h 4452731"/>
              <a:gd name="connsiteX1" fmla="*/ 6248134 w 6248134"/>
              <a:gd name="connsiteY1" fmla="*/ 9939 h 4452731"/>
              <a:gd name="connsiteX2" fmla="*/ 0 w 6248134"/>
              <a:gd name="connsiteY2" fmla="*/ 4452731 h 4452731"/>
              <a:gd name="connsiteX3" fmla="*/ 2783 w 6248134"/>
              <a:gd name="connsiteY3" fmla="*/ 0 h 4452731"/>
            </a:gdLst>
            <a:ahLst/>
            <a:cxnLst>
              <a:cxn ang="0">
                <a:pos x="connsiteX0" y="connsiteY0"/>
              </a:cxn>
              <a:cxn ang="0">
                <a:pos x="connsiteX1" y="connsiteY1"/>
              </a:cxn>
              <a:cxn ang="0">
                <a:pos x="connsiteX2" y="connsiteY2"/>
              </a:cxn>
              <a:cxn ang="0">
                <a:pos x="connsiteX3" y="connsiteY3"/>
              </a:cxn>
            </a:cxnLst>
            <a:rect l="l" t="t" r="r" b="b"/>
            <a:pathLst>
              <a:path w="6248134" h="4452731">
                <a:moveTo>
                  <a:pt x="2783" y="0"/>
                </a:moveTo>
                <a:lnTo>
                  <a:pt x="6248134" y="9939"/>
                </a:lnTo>
                <a:lnTo>
                  <a:pt x="0" y="4452731"/>
                </a:lnTo>
                <a:cubicBezTo>
                  <a:pt x="928" y="2968487"/>
                  <a:pt x="1855" y="1484244"/>
                  <a:pt x="2783" y="0"/>
                </a:cubicBezTo>
                <a:close/>
              </a:path>
            </a:pathLst>
          </a:custGeom>
          <a:solidFill>
            <a:srgbClr val="78BE2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6153" y="357941"/>
            <a:ext cx="1484379" cy="441961"/>
          </a:xfrm>
          <a:prstGeom prst="rect">
            <a:avLst/>
          </a:prstGeom>
        </p:spPr>
      </p:pic>
    </p:spTree>
    <p:extLst>
      <p:ext uri="{BB962C8B-B14F-4D97-AF65-F5344CB8AC3E}">
        <p14:creationId xmlns:p14="http://schemas.microsoft.com/office/powerpoint/2010/main" val="2713620957"/>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59538" y="6418040"/>
            <a:ext cx="4177573" cy="365125"/>
          </a:xfrm>
          <a:prstGeom prst="rect">
            <a:avLst/>
          </a:prstGeom>
        </p:spPr>
        <p:txBody>
          <a:bodyPr vert="horz" lIns="91440" tIns="45720" rIns="91440" bIns="45720" rtlCol="0" anchor="ctr"/>
          <a:lstStyle>
            <a:lvl1pPr algn="r">
              <a:defRPr sz="825">
                <a:solidFill>
                  <a:schemeClr val="tx1">
                    <a:tint val="75000"/>
                  </a:schemeClr>
                </a:solidFill>
                <a:latin typeface="Arial" panose="020B0604020202020204" pitchFamily="34" charset="0"/>
                <a:cs typeface="Arial" panose="020B0604020202020204" pitchFamily="34" charset="0"/>
              </a:defRPr>
            </a:lvl1pPr>
          </a:lstStyle>
          <a:p>
            <a:r>
              <a:rPr lang="en-CA" dirty="0"/>
              <a:t>UBC SAUDER SCHOOL OF BUSINESS | ROBERT H. LEE GRADUATE SCHOOL</a:t>
            </a:r>
          </a:p>
        </p:txBody>
      </p:sp>
      <p:sp>
        <p:nvSpPr>
          <p:cNvPr id="9" name="Isosceles Triangle 8"/>
          <p:cNvSpPr/>
          <p:nvPr userDrawn="1"/>
        </p:nvSpPr>
        <p:spPr>
          <a:xfrm>
            <a:off x="-15870" y="-17368"/>
            <a:ext cx="620188" cy="6875368"/>
          </a:xfrm>
          <a:custGeom>
            <a:avLst/>
            <a:gdLst>
              <a:gd name="connsiteX0" fmla="*/ 0 w 489857"/>
              <a:gd name="connsiteY0" fmla="*/ 0 h 6923314"/>
              <a:gd name="connsiteX1" fmla="*/ 489857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489857"/>
              <a:gd name="connsiteY0" fmla="*/ 0 h 6923314"/>
              <a:gd name="connsiteX1" fmla="*/ 381000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533400"/>
              <a:gd name="connsiteY0" fmla="*/ 0 h 6923314"/>
              <a:gd name="connsiteX1" fmla="*/ 381000 w 533400"/>
              <a:gd name="connsiteY1" fmla="*/ 0 h 6923314"/>
              <a:gd name="connsiteX2" fmla="*/ 533400 w 533400"/>
              <a:gd name="connsiteY2" fmla="*/ 1023257 h 6923314"/>
              <a:gd name="connsiteX3" fmla="*/ 0 w 533400"/>
              <a:gd name="connsiteY3" fmla="*/ 6923314 h 6923314"/>
              <a:gd name="connsiteX4" fmla="*/ 0 w 533400"/>
              <a:gd name="connsiteY4" fmla="*/ 0 h 6923314"/>
              <a:gd name="connsiteX0" fmla="*/ 0 w 533400"/>
              <a:gd name="connsiteY0" fmla="*/ 21771 h 6945085"/>
              <a:gd name="connsiteX1" fmla="*/ 293914 w 533400"/>
              <a:gd name="connsiteY1" fmla="*/ 0 h 6945085"/>
              <a:gd name="connsiteX2" fmla="*/ 533400 w 533400"/>
              <a:gd name="connsiteY2" fmla="*/ 1045028 h 6945085"/>
              <a:gd name="connsiteX3" fmla="*/ 0 w 533400"/>
              <a:gd name="connsiteY3" fmla="*/ 6945085 h 6945085"/>
              <a:gd name="connsiteX4" fmla="*/ 0 w 533400"/>
              <a:gd name="connsiteY4" fmla="*/ 21771 h 6945085"/>
              <a:gd name="connsiteX0" fmla="*/ 0 w 511629"/>
              <a:gd name="connsiteY0" fmla="*/ 21771 h 6945085"/>
              <a:gd name="connsiteX1" fmla="*/ 293914 w 511629"/>
              <a:gd name="connsiteY1" fmla="*/ 0 h 6945085"/>
              <a:gd name="connsiteX2" fmla="*/ 511629 w 511629"/>
              <a:gd name="connsiteY2" fmla="*/ 1545771 h 6945085"/>
              <a:gd name="connsiteX3" fmla="*/ 0 w 511629"/>
              <a:gd name="connsiteY3" fmla="*/ 6945085 h 6945085"/>
              <a:gd name="connsiteX4" fmla="*/ 0 w 511629"/>
              <a:gd name="connsiteY4" fmla="*/ 21771 h 6945085"/>
              <a:gd name="connsiteX0" fmla="*/ 0 w 511629"/>
              <a:gd name="connsiteY0" fmla="*/ 0 h 6923314"/>
              <a:gd name="connsiteX1" fmla="*/ 170624 w 511629"/>
              <a:gd name="connsiteY1" fmla="*/ 19326 h 6923314"/>
              <a:gd name="connsiteX2" fmla="*/ 511629 w 511629"/>
              <a:gd name="connsiteY2" fmla="*/ 1524000 h 6923314"/>
              <a:gd name="connsiteX3" fmla="*/ 0 w 511629"/>
              <a:gd name="connsiteY3" fmla="*/ 6923314 h 6923314"/>
              <a:gd name="connsiteX4" fmla="*/ 0 w 511629"/>
              <a:gd name="connsiteY4" fmla="*/ 0 h 6923314"/>
              <a:gd name="connsiteX0" fmla="*/ 0 w 583548"/>
              <a:gd name="connsiteY0" fmla="*/ 0 h 6923314"/>
              <a:gd name="connsiteX1" fmla="*/ 170624 w 583548"/>
              <a:gd name="connsiteY1" fmla="*/ 19326 h 6923314"/>
              <a:gd name="connsiteX2" fmla="*/ 583548 w 583548"/>
              <a:gd name="connsiteY2" fmla="*/ 1452081 h 6923314"/>
              <a:gd name="connsiteX3" fmla="*/ 0 w 583548"/>
              <a:gd name="connsiteY3" fmla="*/ 6923314 h 6923314"/>
              <a:gd name="connsiteX4" fmla="*/ 0 w 583548"/>
              <a:gd name="connsiteY4" fmla="*/ 0 h 6923314"/>
              <a:gd name="connsiteX0" fmla="*/ 0 w 645193"/>
              <a:gd name="connsiteY0" fmla="*/ 0 h 6923314"/>
              <a:gd name="connsiteX1" fmla="*/ 170624 w 645193"/>
              <a:gd name="connsiteY1" fmla="*/ 19326 h 6923314"/>
              <a:gd name="connsiteX2" fmla="*/ 645193 w 645193"/>
              <a:gd name="connsiteY2" fmla="*/ 1267146 h 6923314"/>
              <a:gd name="connsiteX3" fmla="*/ 0 w 645193"/>
              <a:gd name="connsiteY3" fmla="*/ 6923314 h 6923314"/>
              <a:gd name="connsiteX4" fmla="*/ 0 w 645193"/>
              <a:gd name="connsiteY4" fmla="*/ 0 h 6923314"/>
              <a:gd name="connsiteX0" fmla="*/ 102742 w 645193"/>
              <a:gd name="connsiteY0" fmla="*/ 155335 h 6903988"/>
              <a:gd name="connsiteX1" fmla="*/ 170624 w 645193"/>
              <a:gd name="connsiteY1" fmla="*/ 0 h 6903988"/>
              <a:gd name="connsiteX2" fmla="*/ 645193 w 645193"/>
              <a:gd name="connsiteY2" fmla="*/ 1247820 h 6903988"/>
              <a:gd name="connsiteX3" fmla="*/ 0 w 645193"/>
              <a:gd name="connsiteY3" fmla="*/ 6903988 h 6903988"/>
              <a:gd name="connsiteX4" fmla="*/ 102742 w 645193"/>
              <a:gd name="connsiteY4" fmla="*/ 155335 h 6903988"/>
              <a:gd name="connsiteX0" fmla="*/ 0 w 655467"/>
              <a:gd name="connsiteY0" fmla="*/ 42320 h 6903988"/>
              <a:gd name="connsiteX1" fmla="*/ 180898 w 655467"/>
              <a:gd name="connsiteY1" fmla="*/ 0 h 6903988"/>
              <a:gd name="connsiteX2" fmla="*/ 655467 w 655467"/>
              <a:gd name="connsiteY2" fmla="*/ 1247820 h 6903988"/>
              <a:gd name="connsiteX3" fmla="*/ 10274 w 655467"/>
              <a:gd name="connsiteY3" fmla="*/ 6903988 h 6903988"/>
              <a:gd name="connsiteX4" fmla="*/ 0 w 655467"/>
              <a:gd name="connsiteY4" fmla="*/ 42320 h 6903988"/>
              <a:gd name="connsiteX0" fmla="*/ 0 w 655467"/>
              <a:gd name="connsiteY0" fmla="*/ 11497 h 6873165"/>
              <a:gd name="connsiteX1" fmla="*/ 211720 w 655467"/>
              <a:gd name="connsiteY1" fmla="*/ 0 h 6873165"/>
              <a:gd name="connsiteX2" fmla="*/ 655467 w 655467"/>
              <a:gd name="connsiteY2" fmla="*/ 1216997 h 6873165"/>
              <a:gd name="connsiteX3" fmla="*/ 10274 w 655467"/>
              <a:gd name="connsiteY3" fmla="*/ 6873165 h 6873165"/>
              <a:gd name="connsiteX4" fmla="*/ 0 w 655467"/>
              <a:gd name="connsiteY4" fmla="*/ 11497 h 6873165"/>
              <a:gd name="connsiteX0" fmla="*/ 0 w 655467"/>
              <a:gd name="connsiteY0" fmla="*/ 1223 h 6862891"/>
              <a:gd name="connsiteX1" fmla="*/ 119253 w 655467"/>
              <a:gd name="connsiteY1" fmla="*/ 0 h 6862891"/>
              <a:gd name="connsiteX2" fmla="*/ 655467 w 655467"/>
              <a:gd name="connsiteY2" fmla="*/ 1206723 h 6862891"/>
              <a:gd name="connsiteX3" fmla="*/ 10274 w 655467"/>
              <a:gd name="connsiteY3" fmla="*/ 6862891 h 6862891"/>
              <a:gd name="connsiteX4" fmla="*/ 0 w 655467"/>
              <a:gd name="connsiteY4" fmla="*/ 1223 h 6862891"/>
              <a:gd name="connsiteX0" fmla="*/ 0 w 826917"/>
              <a:gd name="connsiteY0" fmla="*/ 13700 h 6875368"/>
              <a:gd name="connsiteX1" fmla="*/ 119253 w 826917"/>
              <a:gd name="connsiteY1" fmla="*/ 12477 h 6875368"/>
              <a:gd name="connsiteX2" fmla="*/ 826917 w 826917"/>
              <a:gd name="connsiteY2" fmla="*/ 0 h 6875368"/>
              <a:gd name="connsiteX3" fmla="*/ 10274 w 826917"/>
              <a:gd name="connsiteY3" fmla="*/ 6875368 h 6875368"/>
              <a:gd name="connsiteX4" fmla="*/ 0 w 826917"/>
              <a:gd name="connsiteY4" fmla="*/ 13700 h 687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17" h="6875368">
                <a:moveTo>
                  <a:pt x="0" y="13700"/>
                </a:moveTo>
                <a:lnTo>
                  <a:pt x="119253" y="12477"/>
                </a:lnTo>
                <a:lnTo>
                  <a:pt x="826917" y="0"/>
                </a:lnTo>
                <a:lnTo>
                  <a:pt x="10274" y="6875368"/>
                </a:lnTo>
                <a:cubicBezTo>
                  <a:pt x="6849" y="4588145"/>
                  <a:pt x="3425" y="2300923"/>
                  <a:pt x="0" y="13700"/>
                </a:cubicBezTo>
                <a:close/>
              </a:path>
            </a:pathLst>
          </a:cu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 name="Slide Number Placeholder 5"/>
          <p:cNvSpPr txBox="1">
            <a:spLocks/>
          </p:cNvSpPr>
          <p:nvPr userDrawn="1"/>
        </p:nvSpPr>
        <p:spPr>
          <a:xfrm>
            <a:off x="6757307" y="641350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F81FF85-AEAF-4B40-9D7C-BF004D34DDCA}" type="slidenum">
              <a:rPr lang="en-CA" sz="1800" kern="1200" smtClean="0">
                <a:solidFill>
                  <a:schemeClr val="tx1">
                    <a:tint val="75000"/>
                  </a:schemeClr>
                </a:solidFill>
                <a:latin typeface="Arial" panose="020B0604020202020204" pitchFamily="34" charset="0"/>
                <a:ea typeface="+mn-ea"/>
                <a:cs typeface="Arial" panose="020B0604020202020204" pitchFamily="34" charset="0"/>
              </a:rPr>
              <a:pPr algn="r"/>
              <a:t>‹#›</a:t>
            </a:fld>
            <a:endParaRPr lang="en-CA" sz="825" kern="1200" dirty="0">
              <a:solidFill>
                <a:schemeClr val="tx1">
                  <a:tint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5736140"/>
      </p:ext>
    </p:extLst>
  </p:cSld>
  <p:clrMap bg1="lt1" tx1="dk1" bg2="lt2" tx2="dk2" accent1="accent1" accent2="accent2" accent3="accent3" accent4="accent4" accent5="accent5" accent6="accent6" hlink="hlink" folHlink="folHlink"/>
  <p:sldLayoutIdLst>
    <p:sldLayoutId id="2147483663" r:id="rId1"/>
    <p:sldLayoutId id="214748372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59538" y="6418040"/>
            <a:ext cx="4177573" cy="365125"/>
          </a:xfrm>
          <a:prstGeom prst="rect">
            <a:avLst/>
          </a:prstGeom>
        </p:spPr>
        <p:txBody>
          <a:bodyPr vert="horz" lIns="91440" tIns="45720" rIns="91440" bIns="45720" rtlCol="0" anchor="ctr"/>
          <a:lstStyle>
            <a:lvl1pPr algn="r">
              <a:defRPr sz="825">
                <a:solidFill>
                  <a:schemeClr val="tx1">
                    <a:tint val="75000"/>
                  </a:schemeClr>
                </a:solidFill>
                <a:latin typeface="Arial" panose="020B0604020202020204" pitchFamily="34" charset="0"/>
                <a:cs typeface="Arial" panose="020B0604020202020204" pitchFamily="34" charset="0"/>
              </a:defRPr>
            </a:lvl1pPr>
          </a:lstStyle>
          <a:p>
            <a:r>
              <a:rPr lang="en-CA" dirty="0"/>
              <a:t>UBC SAUDER SCHOOL OF BUSINESS | ROBERT H. LEE GRADUATE SCHOOL</a:t>
            </a:r>
          </a:p>
        </p:txBody>
      </p:sp>
      <p:sp>
        <p:nvSpPr>
          <p:cNvPr id="9" name="Isosceles Triangle 8"/>
          <p:cNvSpPr/>
          <p:nvPr userDrawn="1"/>
        </p:nvSpPr>
        <p:spPr>
          <a:xfrm>
            <a:off x="-15870" y="-17368"/>
            <a:ext cx="620188" cy="6875368"/>
          </a:xfrm>
          <a:custGeom>
            <a:avLst/>
            <a:gdLst>
              <a:gd name="connsiteX0" fmla="*/ 0 w 489857"/>
              <a:gd name="connsiteY0" fmla="*/ 0 h 6923314"/>
              <a:gd name="connsiteX1" fmla="*/ 489857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489857"/>
              <a:gd name="connsiteY0" fmla="*/ 0 h 6923314"/>
              <a:gd name="connsiteX1" fmla="*/ 381000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533400"/>
              <a:gd name="connsiteY0" fmla="*/ 0 h 6923314"/>
              <a:gd name="connsiteX1" fmla="*/ 381000 w 533400"/>
              <a:gd name="connsiteY1" fmla="*/ 0 h 6923314"/>
              <a:gd name="connsiteX2" fmla="*/ 533400 w 533400"/>
              <a:gd name="connsiteY2" fmla="*/ 1023257 h 6923314"/>
              <a:gd name="connsiteX3" fmla="*/ 0 w 533400"/>
              <a:gd name="connsiteY3" fmla="*/ 6923314 h 6923314"/>
              <a:gd name="connsiteX4" fmla="*/ 0 w 533400"/>
              <a:gd name="connsiteY4" fmla="*/ 0 h 6923314"/>
              <a:gd name="connsiteX0" fmla="*/ 0 w 533400"/>
              <a:gd name="connsiteY0" fmla="*/ 21771 h 6945085"/>
              <a:gd name="connsiteX1" fmla="*/ 293914 w 533400"/>
              <a:gd name="connsiteY1" fmla="*/ 0 h 6945085"/>
              <a:gd name="connsiteX2" fmla="*/ 533400 w 533400"/>
              <a:gd name="connsiteY2" fmla="*/ 1045028 h 6945085"/>
              <a:gd name="connsiteX3" fmla="*/ 0 w 533400"/>
              <a:gd name="connsiteY3" fmla="*/ 6945085 h 6945085"/>
              <a:gd name="connsiteX4" fmla="*/ 0 w 533400"/>
              <a:gd name="connsiteY4" fmla="*/ 21771 h 6945085"/>
              <a:gd name="connsiteX0" fmla="*/ 0 w 511629"/>
              <a:gd name="connsiteY0" fmla="*/ 21771 h 6945085"/>
              <a:gd name="connsiteX1" fmla="*/ 293914 w 511629"/>
              <a:gd name="connsiteY1" fmla="*/ 0 h 6945085"/>
              <a:gd name="connsiteX2" fmla="*/ 511629 w 511629"/>
              <a:gd name="connsiteY2" fmla="*/ 1545771 h 6945085"/>
              <a:gd name="connsiteX3" fmla="*/ 0 w 511629"/>
              <a:gd name="connsiteY3" fmla="*/ 6945085 h 6945085"/>
              <a:gd name="connsiteX4" fmla="*/ 0 w 511629"/>
              <a:gd name="connsiteY4" fmla="*/ 21771 h 6945085"/>
              <a:gd name="connsiteX0" fmla="*/ 0 w 511629"/>
              <a:gd name="connsiteY0" fmla="*/ 0 h 6923314"/>
              <a:gd name="connsiteX1" fmla="*/ 170624 w 511629"/>
              <a:gd name="connsiteY1" fmla="*/ 19326 h 6923314"/>
              <a:gd name="connsiteX2" fmla="*/ 511629 w 511629"/>
              <a:gd name="connsiteY2" fmla="*/ 1524000 h 6923314"/>
              <a:gd name="connsiteX3" fmla="*/ 0 w 511629"/>
              <a:gd name="connsiteY3" fmla="*/ 6923314 h 6923314"/>
              <a:gd name="connsiteX4" fmla="*/ 0 w 511629"/>
              <a:gd name="connsiteY4" fmla="*/ 0 h 6923314"/>
              <a:gd name="connsiteX0" fmla="*/ 0 w 583548"/>
              <a:gd name="connsiteY0" fmla="*/ 0 h 6923314"/>
              <a:gd name="connsiteX1" fmla="*/ 170624 w 583548"/>
              <a:gd name="connsiteY1" fmla="*/ 19326 h 6923314"/>
              <a:gd name="connsiteX2" fmla="*/ 583548 w 583548"/>
              <a:gd name="connsiteY2" fmla="*/ 1452081 h 6923314"/>
              <a:gd name="connsiteX3" fmla="*/ 0 w 583548"/>
              <a:gd name="connsiteY3" fmla="*/ 6923314 h 6923314"/>
              <a:gd name="connsiteX4" fmla="*/ 0 w 583548"/>
              <a:gd name="connsiteY4" fmla="*/ 0 h 6923314"/>
              <a:gd name="connsiteX0" fmla="*/ 0 w 645193"/>
              <a:gd name="connsiteY0" fmla="*/ 0 h 6923314"/>
              <a:gd name="connsiteX1" fmla="*/ 170624 w 645193"/>
              <a:gd name="connsiteY1" fmla="*/ 19326 h 6923314"/>
              <a:gd name="connsiteX2" fmla="*/ 645193 w 645193"/>
              <a:gd name="connsiteY2" fmla="*/ 1267146 h 6923314"/>
              <a:gd name="connsiteX3" fmla="*/ 0 w 645193"/>
              <a:gd name="connsiteY3" fmla="*/ 6923314 h 6923314"/>
              <a:gd name="connsiteX4" fmla="*/ 0 w 645193"/>
              <a:gd name="connsiteY4" fmla="*/ 0 h 6923314"/>
              <a:gd name="connsiteX0" fmla="*/ 102742 w 645193"/>
              <a:gd name="connsiteY0" fmla="*/ 155335 h 6903988"/>
              <a:gd name="connsiteX1" fmla="*/ 170624 w 645193"/>
              <a:gd name="connsiteY1" fmla="*/ 0 h 6903988"/>
              <a:gd name="connsiteX2" fmla="*/ 645193 w 645193"/>
              <a:gd name="connsiteY2" fmla="*/ 1247820 h 6903988"/>
              <a:gd name="connsiteX3" fmla="*/ 0 w 645193"/>
              <a:gd name="connsiteY3" fmla="*/ 6903988 h 6903988"/>
              <a:gd name="connsiteX4" fmla="*/ 102742 w 645193"/>
              <a:gd name="connsiteY4" fmla="*/ 155335 h 6903988"/>
              <a:gd name="connsiteX0" fmla="*/ 0 w 655467"/>
              <a:gd name="connsiteY0" fmla="*/ 42320 h 6903988"/>
              <a:gd name="connsiteX1" fmla="*/ 180898 w 655467"/>
              <a:gd name="connsiteY1" fmla="*/ 0 h 6903988"/>
              <a:gd name="connsiteX2" fmla="*/ 655467 w 655467"/>
              <a:gd name="connsiteY2" fmla="*/ 1247820 h 6903988"/>
              <a:gd name="connsiteX3" fmla="*/ 10274 w 655467"/>
              <a:gd name="connsiteY3" fmla="*/ 6903988 h 6903988"/>
              <a:gd name="connsiteX4" fmla="*/ 0 w 655467"/>
              <a:gd name="connsiteY4" fmla="*/ 42320 h 6903988"/>
              <a:gd name="connsiteX0" fmla="*/ 0 w 655467"/>
              <a:gd name="connsiteY0" fmla="*/ 11497 h 6873165"/>
              <a:gd name="connsiteX1" fmla="*/ 211720 w 655467"/>
              <a:gd name="connsiteY1" fmla="*/ 0 h 6873165"/>
              <a:gd name="connsiteX2" fmla="*/ 655467 w 655467"/>
              <a:gd name="connsiteY2" fmla="*/ 1216997 h 6873165"/>
              <a:gd name="connsiteX3" fmla="*/ 10274 w 655467"/>
              <a:gd name="connsiteY3" fmla="*/ 6873165 h 6873165"/>
              <a:gd name="connsiteX4" fmla="*/ 0 w 655467"/>
              <a:gd name="connsiteY4" fmla="*/ 11497 h 6873165"/>
              <a:gd name="connsiteX0" fmla="*/ 0 w 655467"/>
              <a:gd name="connsiteY0" fmla="*/ 1223 h 6862891"/>
              <a:gd name="connsiteX1" fmla="*/ 119253 w 655467"/>
              <a:gd name="connsiteY1" fmla="*/ 0 h 6862891"/>
              <a:gd name="connsiteX2" fmla="*/ 655467 w 655467"/>
              <a:gd name="connsiteY2" fmla="*/ 1206723 h 6862891"/>
              <a:gd name="connsiteX3" fmla="*/ 10274 w 655467"/>
              <a:gd name="connsiteY3" fmla="*/ 6862891 h 6862891"/>
              <a:gd name="connsiteX4" fmla="*/ 0 w 655467"/>
              <a:gd name="connsiteY4" fmla="*/ 1223 h 6862891"/>
              <a:gd name="connsiteX0" fmla="*/ 0 w 826917"/>
              <a:gd name="connsiteY0" fmla="*/ 13700 h 6875368"/>
              <a:gd name="connsiteX1" fmla="*/ 119253 w 826917"/>
              <a:gd name="connsiteY1" fmla="*/ 12477 h 6875368"/>
              <a:gd name="connsiteX2" fmla="*/ 826917 w 826917"/>
              <a:gd name="connsiteY2" fmla="*/ 0 h 6875368"/>
              <a:gd name="connsiteX3" fmla="*/ 10274 w 826917"/>
              <a:gd name="connsiteY3" fmla="*/ 6875368 h 6875368"/>
              <a:gd name="connsiteX4" fmla="*/ 0 w 826917"/>
              <a:gd name="connsiteY4" fmla="*/ 13700 h 687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17" h="6875368">
                <a:moveTo>
                  <a:pt x="0" y="13700"/>
                </a:moveTo>
                <a:lnTo>
                  <a:pt x="119253" y="12477"/>
                </a:lnTo>
                <a:lnTo>
                  <a:pt x="826917" y="0"/>
                </a:lnTo>
                <a:lnTo>
                  <a:pt x="10274" y="6875368"/>
                </a:lnTo>
                <a:cubicBezTo>
                  <a:pt x="6849" y="4588145"/>
                  <a:pt x="3425" y="2300923"/>
                  <a:pt x="0" y="13700"/>
                </a:cubicBezTo>
                <a:close/>
              </a:path>
            </a:pathLst>
          </a:cu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 name="Slide Number Placeholder 5"/>
          <p:cNvSpPr txBox="1">
            <a:spLocks/>
          </p:cNvSpPr>
          <p:nvPr userDrawn="1"/>
        </p:nvSpPr>
        <p:spPr>
          <a:xfrm>
            <a:off x="6757307" y="641350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F81FF85-AEAF-4B40-9D7C-BF004D34DDCA}" type="slidenum">
              <a:rPr lang="en-CA" sz="1800" kern="1200" smtClean="0">
                <a:solidFill>
                  <a:schemeClr val="tx1">
                    <a:tint val="75000"/>
                  </a:schemeClr>
                </a:solidFill>
                <a:latin typeface="Arial" panose="020B0604020202020204" pitchFamily="34" charset="0"/>
                <a:ea typeface="+mn-ea"/>
                <a:cs typeface="Arial" panose="020B0604020202020204" pitchFamily="34" charset="0"/>
              </a:rPr>
              <a:pPr algn="r"/>
              <a:t>‹#›</a:t>
            </a:fld>
            <a:endParaRPr lang="en-CA" sz="825" kern="1200" dirty="0">
              <a:solidFill>
                <a:schemeClr val="tx1">
                  <a:tint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956929"/>
      </p:ext>
    </p:extLst>
  </p:cSld>
  <p:clrMap bg1="lt1" tx1="dk1" bg2="lt2" tx2="dk2" accent1="accent1" accent2="accent2" accent3="accent3" accent4="accent4" accent5="accent5" accent6="accent6" hlink="hlink" folHlink="folHlink"/>
  <p:sldLayoutIdLst>
    <p:sldLayoutId id="2147483722" r:id="rId1"/>
    <p:sldLayoutId id="214748372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3FC0D-9322-4EB6-B28E-B0F1BD11AA60}" type="datetimeFigureOut">
              <a:rPr lang="en-US" smtClean="0"/>
              <a:t>11/12/2025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87860-41F6-443C-9174-114052E33DEC}" type="slidenum">
              <a:rPr lang="en-US" smtClean="0"/>
              <a:t>‹#›</a:t>
            </a:fld>
            <a:endParaRPr lang="en-US"/>
          </a:p>
        </p:txBody>
      </p:sp>
    </p:spTree>
    <p:extLst>
      <p:ext uri="{BB962C8B-B14F-4D97-AF65-F5344CB8AC3E}">
        <p14:creationId xmlns:p14="http://schemas.microsoft.com/office/powerpoint/2010/main" val="27937483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43" r:id="rId14"/>
    <p:sldLayoutId id="2147483765" r:id="rId15"/>
    <p:sldLayoutId id="2147483766" r:id="rId16"/>
    <p:sldLayoutId id="2147483767" r:id="rId17"/>
    <p:sldLayoutId id="2147483768" r:id="rId18"/>
    <p:sldLayoutId id="2147483769" r:id="rId19"/>
    <p:sldLayoutId id="2147483770" r:id="rId20"/>
    <p:sldLayoutId id="21474837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4EF2D2-4C0E-41A9-BE7D-77690A58B29E}" type="datetimeFigureOut">
              <a:rPr lang="en-US" smtClean="0"/>
              <a:t>11/12/2025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9FDC46-F4DD-44EC-A767-BB9FEEAEA1A8}" type="slidenum">
              <a:rPr lang="en-US" smtClean="0"/>
              <a:t>‹#›</a:t>
            </a:fld>
            <a:endParaRPr lang="en-US"/>
          </a:p>
        </p:txBody>
      </p:sp>
    </p:spTree>
    <p:extLst>
      <p:ext uri="{BB962C8B-B14F-4D97-AF65-F5344CB8AC3E}">
        <p14:creationId xmlns:p14="http://schemas.microsoft.com/office/powerpoint/2010/main" val="384394319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195826"/>
      </p:ext>
    </p:extLst>
  </p:cSld>
  <p:clrMap bg1="lt1" tx1="dk1" bg2="lt2" tx2="dk2" accent1="accent1" accent2="accent2" accent3="accent3" accent4="accent4" accent5="accent5" accent6="accent6" hlink="hlink" folHlink="folHlink"/>
  <p:sldLayoutIdLst>
    <p:sldLayoutId id="2147483760" r:id="rId1"/>
    <p:sldLayoutId id="2147483762" r:id="rId2"/>
    <p:sldLayoutId id="214748376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bit.ly/4hFDdpz"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png"/><Relationship Id="rId18" Type="http://schemas.openxmlformats.org/officeDocument/2006/relationships/image" Target="../media/image21.jp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19.jpg"/><Relationship Id="rId20" Type="http://schemas.openxmlformats.org/officeDocument/2006/relationships/image" Target="../media/image23.jpg"/><Relationship Id="rId29" Type="http://schemas.openxmlformats.org/officeDocument/2006/relationships/image" Target="../media/image32.jpg"/><Relationship Id="rId1" Type="http://schemas.openxmlformats.org/officeDocument/2006/relationships/slideLayout" Target="../slideLayouts/slideLayout20.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g"/><Relationship Id="rId28" Type="http://schemas.openxmlformats.org/officeDocument/2006/relationships/image" Target="../media/image31.svg"/><Relationship Id="rId10" Type="http://schemas.openxmlformats.org/officeDocument/2006/relationships/image" Target="../media/image13.png"/><Relationship Id="rId19" Type="http://schemas.openxmlformats.org/officeDocument/2006/relationships/image" Target="../media/image22.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51.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1.xml"/><Relationship Id="rId4" Type="http://schemas.openxmlformats.org/officeDocument/2006/relationships/image" Target="../media/image55.jp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facebook.com/business/help/1738164643098669?id=445653312788501" TargetMode="External"/><Relationship Id="rId1" Type="http://schemas.openxmlformats.org/officeDocument/2006/relationships/slideLayout" Target="../slideLayouts/slideLayout22.xml"/><Relationship Id="rId4" Type="http://schemas.openxmlformats.org/officeDocument/2006/relationships/hyperlink" Target="https://www.facebook.com/business/ads/ab-testing#how-it-work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61.jpg"/></Relationships>
</file>

<file path=ppt/slides/_rels/slide3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61.jp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https://aspredicted.org/D2B_DT8"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facebook.com/business/ads/ab-testing#how-it-work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9.webp"/><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 y="-19896"/>
            <a:ext cx="9144000" cy="5522976"/>
          </a:xfrm>
          <a:prstGeom prst="rect">
            <a:avLst/>
          </a:prstGeom>
        </p:spPr>
      </p:pic>
      <p:sp>
        <p:nvSpPr>
          <p:cNvPr id="4" name="Isosceles Triangle 5"/>
          <p:cNvSpPr/>
          <p:nvPr/>
        </p:nvSpPr>
        <p:spPr>
          <a:xfrm>
            <a:off x="-7726" y="-19896"/>
            <a:ext cx="4686101" cy="3339548"/>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816078"/>
              <a:gd name="connsiteY0" fmla="*/ 0 h 2574235"/>
              <a:gd name="connsiteX1" fmla="*/ 1285726 w 1816078"/>
              <a:gd name="connsiteY1" fmla="*/ 1659835 h 2574235"/>
              <a:gd name="connsiteX2" fmla="*/ 1816078 w 1816078"/>
              <a:gd name="connsiteY2" fmla="*/ 2574235 h 2574235"/>
              <a:gd name="connsiteX3" fmla="*/ 0 w 1816078"/>
              <a:gd name="connsiteY3" fmla="*/ 0 h 2574235"/>
              <a:gd name="connsiteX0" fmla="*/ 42539 w 1328265"/>
              <a:gd name="connsiteY0" fmla="*/ 0 h 4393096"/>
              <a:gd name="connsiteX1" fmla="*/ 1328265 w 1328265"/>
              <a:gd name="connsiteY1" fmla="*/ 1659835 h 4393096"/>
              <a:gd name="connsiteX2" fmla="*/ 0 w 1328265"/>
              <a:gd name="connsiteY2" fmla="*/ 4393096 h 4393096"/>
              <a:gd name="connsiteX3" fmla="*/ 42539 w 1328265"/>
              <a:gd name="connsiteY3" fmla="*/ 0 h 4393096"/>
              <a:gd name="connsiteX0" fmla="*/ 42539 w 6248134"/>
              <a:gd name="connsiteY0" fmla="*/ 49696 h 4442792"/>
              <a:gd name="connsiteX1" fmla="*/ 6248134 w 6248134"/>
              <a:gd name="connsiteY1" fmla="*/ 0 h 4442792"/>
              <a:gd name="connsiteX2" fmla="*/ 0 w 6248134"/>
              <a:gd name="connsiteY2" fmla="*/ 4442792 h 4442792"/>
              <a:gd name="connsiteX3" fmla="*/ 42539 w 6248134"/>
              <a:gd name="connsiteY3" fmla="*/ 49696 h 4442792"/>
              <a:gd name="connsiteX0" fmla="*/ 2783 w 6248134"/>
              <a:gd name="connsiteY0" fmla="*/ 0 h 4452731"/>
              <a:gd name="connsiteX1" fmla="*/ 6248134 w 6248134"/>
              <a:gd name="connsiteY1" fmla="*/ 9939 h 4452731"/>
              <a:gd name="connsiteX2" fmla="*/ 0 w 6248134"/>
              <a:gd name="connsiteY2" fmla="*/ 4452731 h 4452731"/>
              <a:gd name="connsiteX3" fmla="*/ 2783 w 6248134"/>
              <a:gd name="connsiteY3" fmla="*/ 0 h 4452731"/>
            </a:gdLst>
            <a:ahLst/>
            <a:cxnLst>
              <a:cxn ang="0">
                <a:pos x="connsiteX0" y="connsiteY0"/>
              </a:cxn>
              <a:cxn ang="0">
                <a:pos x="connsiteX1" y="connsiteY1"/>
              </a:cxn>
              <a:cxn ang="0">
                <a:pos x="connsiteX2" y="connsiteY2"/>
              </a:cxn>
              <a:cxn ang="0">
                <a:pos x="connsiteX3" y="connsiteY3"/>
              </a:cxn>
            </a:cxnLst>
            <a:rect l="l" t="t" r="r" b="b"/>
            <a:pathLst>
              <a:path w="6248134" h="4452731">
                <a:moveTo>
                  <a:pt x="2783" y="0"/>
                </a:moveTo>
                <a:lnTo>
                  <a:pt x="6248134" y="9939"/>
                </a:lnTo>
                <a:lnTo>
                  <a:pt x="0" y="4452731"/>
                </a:lnTo>
                <a:cubicBezTo>
                  <a:pt x="928" y="2968487"/>
                  <a:pt x="1855" y="1484244"/>
                  <a:pt x="2783" y="0"/>
                </a:cubicBezTo>
                <a:close/>
              </a:path>
            </a:pathLst>
          </a:custGeom>
          <a:solidFill>
            <a:srgbClr val="78BE2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7" name="Text Placeholder 1"/>
          <p:cNvSpPr txBox="1">
            <a:spLocks/>
          </p:cNvSpPr>
          <p:nvPr/>
        </p:nvSpPr>
        <p:spPr>
          <a:xfrm>
            <a:off x="927938" y="4204432"/>
            <a:ext cx="3529013" cy="571500"/>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78BE20"/>
                </a:solidFill>
                <a:latin typeface="Arial Black" panose="020B0A040201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CA" dirty="0"/>
          </a:p>
        </p:txBody>
      </p:sp>
      <p:sp>
        <p:nvSpPr>
          <p:cNvPr id="5" name="TextBox 4"/>
          <p:cNvSpPr txBox="1"/>
          <p:nvPr/>
        </p:nvSpPr>
        <p:spPr>
          <a:xfrm>
            <a:off x="391434" y="3871017"/>
            <a:ext cx="5073945" cy="1200329"/>
          </a:xfrm>
          <a:prstGeom prst="rect">
            <a:avLst/>
          </a:prstGeom>
          <a:noFill/>
        </p:spPr>
        <p:txBody>
          <a:bodyPr wrap="square" rtlCol="0">
            <a:spAutoFit/>
          </a:bodyPr>
          <a:lstStyle/>
          <a:p>
            <a:r>
              <a:rPr lang="en-US" sz="3600" dirty="0">
                <a:solidFill>
                  <a:srgbClr val="78BE20"/>
                </a:solidFill>
                <a:latin typeface="Arial Black" panose="020B0A04020102020204" pitchFamily="34" charset="0"/>
              </a:rPr>
              <a:t>The Power and Lies of AB Testing</a:t>
            </a:r>
            <a:endParaRPr lang="en-US" sz="2800" dirty="0">
              <a:solidFill>
                <a:srgbClr val="78BE20"/>
              </a:solidFill>
              <a:latin typeface="Arial Black" panose="020B0A04020102020204" pitchFamily="34" charset="0"/>
            </a:endParaRPr>
          </a:p>
        </p:txBody>
      </p:sp>
      <p:sp>
        <p:nvSpPr>
          <p:cNvPr id="10" name="TextBox 9"/>
          <p:cNvSpPr txBox="1"/>
          <p:nvPr/>
        </p:nvSpPr>
        <p:spPr>
          <a:xfrm>
            <a:off x="506114" y="5398899"/>
            <a:ext cx="5216400" cy="369332"/>
          </a:xfrm>
          <a:prstGeom prst="rect">
            <a:avLst/>
          </a:prstGeom>
          <a:noFill/>
        </p:spPr>
        <p:txBody>
          <a:bodyPr wrap="squar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Professor Dave Hardisty</a:t>
            </a:r>
            <a:endParaRPr lang="en-CA" dirty="0">
              <a:solidFill>
                <a:schemeClr val="bg2">
                  <a:lumMod val="9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14" y="5738163"/>
            <a:ext cx="2186330" cy="6885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6153" y="357941"/>
            <a:ext cx="1484379" cy="441961"/>
          </a:xfrm>
          <a:prstGeom prst="rect">
            <a:avLst/>
          </a:prstGeom>
        </p:spPr>
      </p:pic>
      <p:sp>
        <p:nvSpPr>
          <p:cNvPr id="3" name="Rectangle 1">
            <a:extLst>
              <a:ext uri="{FF2B5EF4-FFF2-40B4-BE49-F238E27FC236}">
                <a16:creationId xmlns:a16="http://schemas.microsoft.com/office/drawing/2014/main" id="{B05F06D1-19E4-0161-FE46-E4370F1D4FE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The Power and Lies of A/B 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051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BA47-7E01-999B-CE4E-FBD18194B11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33CE620-BA8C-46DF-ABEC-79C31B20D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70" y="4820412"/>
            <a:ext cx="1553240" cy="1553240"/>
          </a:xfrm>
          <a:prstGeom prst="rect">
            <a:avLst/>
          </a:prstGeom>
        </p:spPr>
      </p:pic>
      <p:sp>
        <p:nvSpPr>
          <p:cNvPr id="12" name="TextBox 11">
            <a:extLst>
              <a:ext uri="{FF2B5EF4-FFF2-40B4-BE49-F238E27FC236}">
                <a16:creationId xmlns:a16="http://schemas.microsoft.com/office/drawing/2014/main" id="{5554B47F-F902-0099-184E-D61402263192}"/>
              </a:ext>
            </a:extLst>
          </p:cNvPr>
          <p:cNvSpPr txBox="1"/>
          <p:nvPr/>
        </p:nvSpPr>
        <p:spPr>
          <a:xfrm>
            <a:off x="2523872" y="235009"/>
            <a:ext cx="4280659" cy="707886"/>
          </a:xfrm>
          <a:prstGeom prst="rect">
            <a:avLst/>
          </a:prstGeom>
          <a:noFill/>
        </p:spPr>
        <p:txBody>
          <a:bodyPr wrap="none" rtlCol="0">
            <a:spAutoFit/>
          </a:bodyPr>
          <a:lstStyle/>
          <a:p>
            <a:pPr algn="ctr"/>
            <a:r>
              <a:rPr lang="fr-FR" sz="4000" b="1" dirty="0" err="1">
                <a:solidFill>
                  <a:srgbClr val="78BE20"/>
                </a:solidFill>
                <a:ea typeface="+mj-ea"/>
                <a:cs typeface="Arial" panose="020B0604020202020204" pitchFamily="34" charset="0"/>
              </a:rPr>
              <a:t>Creating</a:t>
            </a:r>
            <a:r>
              <a:rPr lang="fr-FR" sz="4000" b="1" dirty="0">
                <a:solidFill>
                  <a:srgbClr val="78BE20"/>
                </a:solidFill>
                <a:ea typeface="+mj-ea"/>
                <a:cs typeface="Arial" panose="020B0604020202020204" pitchFamily="34" charset="0"/>
              </a:rPr>
              <a:t> an AB Test</a:t>
            </a:r>
            <a:endParaRPr lang="fr-FR" sz="4000" b="1" i="1" dirty="0">
              <a:solidFill>
                <a:srgbClr val="78BE20"/>
              </a:solidFill>
              <a:ea typeface="+mj-ea"/>
              <a:cs typeface="Arial" panose="020B0604020202020204" pitchFamily="34" charset="0"/>
            </a:endParaRPr>
          </a:p>
        </p:txBody>
      </p:sp>
      <p:sp>
        <p:nvSpPr>
          <p:cNvPr id="2" name="Rectangle 1">
            <a:extLst>
              <a:ext uri="{FF2B5EF4-FFF2-40B4-BE49-F238E27FC236}">
                <a16:creationId xmlns:a16="http://schemas.microsoft.com/office/drawing/2014/main" id="{AD393D3E-B681-C042-772C-C5A45803F22F}"/>
              </a:ext>
            </a:extLst>
          </p:cNvPr>
          <p:cNvSpPr/>
          <p:nvPr/>
        </p:nvSpPr>
        <p:spPr>
          <a:xfrm>
            <a:off x="1746738" y="1110672"/>
            <a:ext cx="7236800" cy="5632311"/>
          </a:xfrm>
          <a:prstGeom prst="rect">
            <a:avLst/>
          </a:prstGeom>
        </p:spPr>
        <p:txBody>
          <a:bodyPr wrap="square">
            <a:spAutoFit/>
          </a:bodyPr>
          <a:lstStyle/>
          <a:p>
            <a:pPr marL="285750" indent="-285750">
              <a:buFont typeface="Arial" panose="020B0604020202020204" pitchFamily="34" charset="0"/>
              <a:buChar char="•"/>
            </a:pPr>
            <a:r>
              <a:rPr lang="en-US" sz="2400" dirty="0">
                <a:ea typeface="ＭＳ Ｐゴシック" pitchFamily="34" charset="-128"/>
              </a:rPr>
              <a:t>Time for a little competition! Test your sales skills.</a:t>
            </a:r>
          </a:p>
          <a:p>
            <a:pPr marL="285750" indent="-285750">
              <a:buFont typeface="Arial" panose="020B0604020202020204" pitchFamily="34" charset="0"/>
              <a:buChar char="•"/>
            </a:pPr>
            <a:r>
              <a:rPr lang="en-US" sz="2400" dirty="0">
                <a:ea typeface="ＭＳ Ｐゴシック" pitchFamily="34" charset="-128"/>
              </a:rPr>
              <a:t>You are selling </a:t>
            </a:r>
            <a:r>
              <a:rPr lang="en-US" sz="2400" dirty="0" err="1">
                <a:ea typeface="ＭＳ Ｐゴシック" pitchFamily="34" charset="-128"/>
              </a:rPr>
              <a:t>WhiteCaps</a:t>
            </a:r>
            <a:r>
              <a:rPr lang="en-US" sz="2400" dirty="0">
                <a:ea typeface="ＭＳ Ｐゴシック" pitchFamily="34" charset="-128"/>
              </a:rPr>
              <a:t> tickets for the upcoming playoff game November 22 at BC Place against LAFC</a:t>
            </a:r>
          </a:p>
          <a:p>
            <a:pPr marL="285750" indent="-285750">
              <a:buFont typeface="Arial" panose="020B0604020202020204" pitchFamily="34" charset="0"/>
              <a:buChar char="•"/>
            </a:pPr>
            <a:r>
              <a:rPr lang="en-US" sz="2400" dirty="0">
                <a:ea typeface="ＭＳ Ｐゴシック" pitchFamily="34" charset="-128"/>
              </a:rPr>
              <a:t>Tickets are normally $39.49 each </a:t>
            </a:r>
          </a:p>
          <a:p>
            <a:pPr marL="285750" indent="-285750">
              <a:buFont typeface="Arial" panose="020B0604020202020204" pitchFamily="34" charset="0"/>
              <a:buChar char="•"/>
            </a:pPr>
            <a:r>
              <a:rPr lang="en-US" sz="2400" dirty="0">
                <a:ea typeface="ＭＳ Ｐゴシック" pitchFamily="34" charset="-128"/>
              </a:rPr>
              <a:t>You will design a 1-page advertisement, which will be seen by ~50 Canadians (using Prolific.co)</a:t>
            </a:r>
          </a:p>
          <a:p>
            <a:pPr marL="285750" indent="-285750">
              <a:buFont typeface="Arial" panose="020B0604020202020204" pitchFamily="34" charset="0"/>
              <a:buChar char="•"/>
            </a:pPr>
            <a:r>
              <a:rPr lang="en-US" sz="2400" dirty="0">
                <a:ea typeface="ＭＳ Ｐゴシック" pitchFamily="34" charset="-128"/>
              </a:rPr>
              <a:t>Survey takers will be told to imagine they live in Vancouver, see </a:t>
            </a:r>
            <a:r>
              <a:rPr lang="en-US" sz="2400" b="1" dirty="0">
                <a:ea typeface="ＭＳ Ｐゴシック" pitchFamily="34" charset="-128"/>
              </a:rPr>
              <a:t>one</a:t>
            </a:r>
            <a:r>
              <a:rPr lang="en-US" sz="2400" dirty="0">
                <a:ea typeface="ＭＳ Ｐゴシック" pitchFamily="34" charset="-128"/>
              </a:rPr>
              <a:t> of the ads (a “between subjects design”), and say how many tickets they would buy (from 0 to 8 tickets)</a:t>
            </a:r>
          </a:p>
          <a:p>
            <a:pPr marL="285750" indent="-285750">
              <a:buFont typeface="Arial" panose="020B0604020202020204" pitchFamily="34" charset="0"/>
              <a:buChar char="•"/>
            </a:pPr>
            <a:r>
              <a:rPr lang="en-US" sz="2400" dirty="0">
                <a:ea typeface="ＭＳ Ｐゴシック" pitchFamily="34" charset="-128"/>
              </a:rPr>
              <a:t>Your goal for this competition is to maximize expected revenue (</a:t>
            </a:r>
            <a:r>
              <a:rPr lang="en-US" sz="2400" i="1" dirty="0">
                <a:ea typeface="ＭＳ Ｐゴシック" pitchFamily="34" charset="-128"/>
              </a:rPr>
              <a:t>number of tickets</a:t>
            </a:r>
            <a:r>
              <a:rPr lang="en-US" sz="2400" dirty="0">
                <a:ea typeface="ＭＳ Ｐゴシック" pitchFamily="34" charset="-128"/>
              </a:rPr>
              <a:t> x </a:t>
            </a:r>
            <a:r>
              <a:rPr lang="en-US" sz="2400" i="1" dirty="0">
                <a:ea typeface="ＭＳ Ｐゴシック" pitchFamily="34" charset="-128"/>
              </a:rPr>
              <a:t>price per ticket</a:t>
            </a:r>
            <a:r>
              <a:rPr lang="en-US" sz="2400" dirty="0">
                <a:ea typeface="ＭＳ Ｐゴシック" pitchFamily="34" charset="-128"/>
              </a:rPr>
              <a:t>). You can change the price, title, text, </a:t>
            </a:r>
            <a:r>
              <a:rPr lang="en-US" sz="2400" dirty="0" err="1">
                <a:ea typeface="ＭＳ Ｐゴシック" pitchFamily="34" charset="-128"/>
              </a:rPr>
              <a:t>etc</a:t>
            </a:r>
            <a:r>
              <a:rPr lang="en-US" sz="2400" dirty="0">
                <a:ea typeface="ＭＳ Ｐゴシック" pitchFamily="34" charset="-128"/>
              </a:rPr>
              <a:t>, but you cannot change the image or the event details. Work on google slides: </a:t>
            </a:r>
            <a:r>
              <a:rPr lang="en-US" sz="2400" dirty="0">
                <a:ea typeface="ＭＳ Ｐゴシック" pitchFamily="34" charset="-128"/>
                <a:hlinkClick r:id="rId4"/>
              </a:rPr>
              <a:t>http://bit.ly/4hFDdpz</a:t>
            </a:r>
            <a:r>
              <a:rPr lang="en-US" sz="2400" dirty="0">
                <a:ea typeface="ＭＳ Ｐゴシック" pitchFamily="34" charset="-128"/>
              </a:rPr>
              <a:t> </a:t>
            </a:r>
            <a:endParaRPr lang="en-US" sz="2800" dirty="0">
              <a:ea typeface="ＭＳ Ｐゴシック" pitchFamily="34" charset="-128"/>
            </a:endParaRPr>
          </a:p>
        </p:txBody>
      </p:sp>
      <p:pic>
        <p:nvPicPr>
          <p:cNvPr id="4" name="Picture 3">
            <a:extLst>
              <a:ext uri="{FF2B5EF4-FFF2-40B4-BE49-F238E27FC236}">
                <a16:creationId xmlns:a16="http://schemas.microsoft.com/office/drawing/2014/main" id="{AF862B88-2511-9F8C-3DA4-0E14048E6F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074" y="204889"/>
            <a:ext cx="1396131" cy="1811480"/>
          </a:xfrm>
          <a:prstGeom prst="rect">
            <a:avLst/>
          </a:prstGeom>
        </p:spPr>
      </p:pic>
      <p:pic>
        <p:nvPicPr>
          <p:cNvPr id="5" name="Picture 4">
            <a:extLst>
              <a:ext uri="{FF2B5EF4-FFF2-40B4-BE49-F238E27FC236}">
                <a16:creationId xmlns:a16="http://schemas.microsoft.com/office/drawing/2014/main" id="{4B8948D0-15E0-466A-ABCC-39E1608F5B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074" y="2523260"/>
            <a:ext cx="1328820" cy="1811479"/>
          </a:xfrm>
          <a:prstGeom prst="rect">
            <a:avLst/>
          </a:prstGeom>
        </p:spPr>
      </p:pic>
    </p:spTree>
    <p:extLst>
      <p:ext uri="{BB962C8B-B14F-4D97-AF65-F5344CB8AC3E}">
        <p14:creationId xmlns:p14="http://schemas.microsoft.com/office/powerpoint/2010/main" val="341176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FA449F-E892-4E4A-B2CC-59623A9C89AB}"/>
              </a:ext>
            </a:extLst>
          </p:cNvPr>
          <p:cNvSpPr>
            <a:spLocks noGrp="1"/>
          </p:cNvSpPr>
          <p:nvPr>
            <p:ph type="sldNum" sz="quarter" idx="11"/>
          </p:nvPr>
        </p:nvSpPr>
        <p:spPr/>
        <p:txBody>
          <a:bodyPr/>
          <a:lstStyle/>
          <a:p>
            <a:fld id="{DD253308-F9C5-4FCB-8415-6DEE77C16A35}" type="slidenum">
              <a:rPr lang="en-US" smtClean="0"/>
              <a:pPr/>
              <a:t>11</a:t>
            </a:fld>
            <a:endParaRPr lang="en-US"/>
          </a:p>
        </p:txBody>
      </p:sp>
      <p:sp>
        <p:nvSpPr>
          <p:cNvPr id="11" name="Rectangle 10">
            <a:extLst>
              <a:ext uri="{FF2B5EF4-FFF2-40B4-BE49-F238E27FC236}">
                <a16:creationId xmlns:a16="http://schemas.microsoft.com/office/drawing/2014/main" id="{5C1F9E99-C0A1-9F43-BB2F-E5BC85E98AFE}"/>
              </a:ext>
            </a:extLst>
          </p:cNvPr>
          <p:cNvSpPr/>
          <p:nvPr/>
        </p:nvSpPr>
        <p:spPr>
          <a:xfrm>
            <a:off x="998445" y="1432111"/>
            <a:ext cx="695885" cy="27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8877265F-EB9B-48CF-BB5A-C9ADA039119E}"/>
              </a:ext>
            </a:extLst>
          </p:cNvPr>
          <p:cNvSpPr txBox="1">
            <a:spLocks/>
          </p:cNvSpPr>
          <p:nvPr/>
        </p:nvSpPr>
        <p:spPr>
          <a:xfrm>
            <a:off x="628650" y="365127"/>
            <a:ext cx="7886700" cy="690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err="1">
                <a:solidFill>
                  <a:srgbClr val="78BE20"/>
                </a:solidFill>
                <a:latin typeface="Calibri"/>
                <a:cs typeface="Arial" panose="020B0604020202020204" pitchFamily="34" charset="0"/>
              </a:rPr>
              <a:t>Why</a:t>
            </a:r>
            <a:r>
              <a:rPr lang="fr-FR" sz="2800" b="1" dirty="0">
                <a:solidFill>
                  <a:srgbClr val="78BE20"/>
                </a:solidFill>
                <a:latin typeface="Calibri"/>
                <a:cs typeface="Arial" panose="020B0604020202020204" pitchFamily="34" charset="0"/>
              </a:rPr>
              <a:t> Use AB </a:t>
            </a:r>
            <a:r>
              <a:rPr lang="fr-FR" sz="2800" b="1" dirty="0" err="1">
                <a:solidFill>
                  <a:srgbClr val="78BE20"/>
                </a:solidFill>
                <a:latin typeface="Calibri"/>
                <a:cs typeface="Arial" panose="020B0604020202020204" pitchFamily="34" charset="0"/>
              </a:rPr>
              <a:t>Testing</a:t>
            </a:r>
            <a:r>
              <a:rPr lang="fr-FR" sz="2800" b="1" dirty="0">
                <a:solidFill>
                  <a:srgbClr val="78BE20"/>
                </a:solidFill>
                <a:latin typeface="Calibri"/>
                <a:cs typeface="Arial" panose="020B0604020202020204" pitchFamily="34" charset="0"/>
              </a:rPr>
              <a:t>?</a:t>
            </a:r>
            <a:endParaRPr lang="en-US" sz="2800" b="1" dirty="0">
              <a:solidFill>
                <a:srgbClr val="78BE20"/>
              </a:solidFill>
              <a:latin typeface="Calibri"/>
              <a:cs typeface="Arial" panose="020B0604020202020204" pitchFamily="34" charset="0"/>
            </a:endParaRPr>
          </a:p>
        </p:txBody>
      </p:sp>
      <p:sp>
        <p:nvSpPr>
          <p:cNvPr id="3" name="Content Placeholder 2">
            <a:extLst>
              <a:ext uri="{FF2B5EF4-FFF2-40B4-BE49-F238E27FC236}">
                <a16:creationId xmlns:a16="http://schemas.microsoft.com/office/drawing/2014/main" id="{22A3D7A9-06B4-FA13-C0C0-B7ADD7E6ECA3}"/>
              </a:ext>
            </a:extLst>
          </p:cNvPr>
          <p:cNvSpPr>
            <a:spLocks noGrp="1"/>
          </p:cNvSpPr>
          <p:nvPr>
            <p:ph idx="1"/>
          </p:nvPr>
        </p:nvSpPr>
        <p:spPr>
          <a:xfrm>
            <a:off x="628650" y="1254975"/>
            <a:ext cx="7886700" cy="5056818"/>
          </a:xfrm>
        </p:spPr>
        <p:txBody>
          <a:bodyPr/>
          <a:lstStyle/>
          <a:p>
            <a:pPr marL="0" indent="0">
              <a:buNone/>
            </a:pPr>
            <a:r>
              <a:rPr lang="en-US" dirty="0"/>
              <a:t>AB Testing can tell us:</a:t>
            </a:r>
            <a:br>
              <a:rPr lang="en-US" dirty="0"/>
            </a:br>
            <a:endParaRPr lang="en-US" dirty="0"/>
          </a:p>
          <a:p>
            <a:r>
              <a:rPr lang="en-US" dirty="0"/>
              <a:t>How effective is this marketing action? (ROI)</a:t>
            </a:r>
          </a:p>
          <a:p>
            <a:pPr lvl="1"/>
            <a:r>
              <a:rPr lang="en-US" dirty="0"/>
              <a:t>For this we often use a “hold out test”</a:t>
            </a:r>
            <a:br>
              <a:rPr lang="en-US" dirty="0"/>
            </a:br>
            <a:endParaRPr lang="en-US" dirty="0"/>
          </a:p>
          <a:p>
            <a:r>
              <a:rPr lang="en-US" dirty="0"/>
              <a:t>Which marketing action is more effective?</a:t>
            </a:r>
            <a:br>
              <a:rPr lang="en-US" dirty="0"/>
            </a:br>
            <a:endParaRPr lang="en-US" dirty="0"/>
          </a:p>
          <a:p>
            <a:r>
              <a:rPr lang="en-US" dirty="0"/>
              <a:t>What is the critical ingredient for causal impact? </a:t>
            </a:r>
            <a:br>
              <a:rPr lang="en-US" dirty="0"/>
            </a:br>
            <a:r>
              <a:rPr lang="en-US" dirty="0"/>
              <a:t>(“I know half my marketing budget is wasted, but I don’t know which half”)</a:t>
            </a:r>
          </a:p>
        </p:txBody>
      </p:sp>
    </p:spTree>
    <p:extLst>
      <p:ext uri="{BB962C8B-B14F-4D97-AF65-F5344CB8AC3E}">
        <p14:creationId xmlns:p14="http://schemas.microsoft.com/office/powerpoint/2010/main" val="354775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FA449F-E892-4E4A-B2CC-59623A9C89AB}"/>
              </a:ext>
            </a:extLst>
          </p:cNvPr>
          <p:cNvSpPr>
            <a:spLocks noGrp="1"/>
          </p:cNvSpPr>
          <p:nvPr>
            <p:ph type="sldNum" sz="quarter" idx="11"/>
          </p:nvPr>
        </p:nvSpPr>
        <p:spPr/>
        <p:txBody>
          <a:bodyPr/>
          <a:lstStyle/>
          <a:p>
            <a:fld id="{DD253308-F9C5-4FCB-8415-6DEE77C16A35}" type="slidenum">
              <a:rPr lang="en-US" smtClean="0"/>
              <a:pPr/>
              <a:t>12</a:t>
            </a:fld>
            <a:endParaRPr lang="en-US"/>
          </a:p>
        </p:txBody>
      </p:sp>
      <p:sp>
        <p:nvSpPr>
          <p:cNvPr id="11" name="Rectangle 10">
            <a:extLst>
              <a:ext uri="{FF2B5EF4-FFF2-40B4-BE49-F238E27FC236}">
                <a16:creationId xmlns:a16="http://schemas.microsoft.com/office/drawing/2014/main" id="{5C1F9E99-C0A1-9F43-BB2F-E5BC85E98AFE}"/>
              </a:ext>
            </a:extLst>
          </p:cNvPr>
          <p:cNvSpPr/>
          <p:nvPr/>
        </p:nvSpPr>
        <p:spPr>
          <a:xfrm>
            <a:off x="998445" y="1432111"/>
            <a:ext cx="695885" cy="27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8877265F-EB9B-48CF-BB5A-C9ADA039119E}"/>
              </a:ext>
            </a:extLst>
          </p:cNvPr>
          <p:cNvSpPr txBox="1">
            <a:spLocks/>
          </p:cNvSpPr>
          <p:nvPr/>
        </p:nvSpPr>
        <p:spPr>
          <a:xfrm>
            <a:off x="628650" y="365127"/>
            <a:ext cx="7886700" cy="690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err="1">
                <a:solidFill>
                  <a:srgbClr val="78BE20"/>
                </a:solidFill>
                <a:latin typeface="Calibri"/>
                <a:cs typeface="Arial" panose="020B0604020202020204" pitchFamily="34" charset="0"/>
              </a:rPr>
              <a:t>When</a:t>
            </a:r>
            <a:r>
              <a:rPr lang="fr-FR" sz="2800" b="1" dirty="0">
                <a:solidFill>
                  <a:srgbClr val="78BE20"/>
                </a:solidFill>
                <a:latin typeface="Calibri"/>
                <a:cs typeface="Arial" panose="020B0604020202020204" pitchFamily="34" charset="0"/>
              </a:rPr>
              <a:t> to Use AB </a:t>
            </a:r>
            <a:r>
              <a:rPr lang="fr-FR" sz="2800" b="1" dirty="0" err="1">
                <a:solidFill>
                  <a:srgbClr val="78BE20"/>
                </a:solidFill>
                <a:latin typeface="Calibri"/>
                <a:cs typeface="Arial" panose="020B0604020202020204" pitchFamily="34" charset="0"/>
              </a:rPr>
              <a:t>Testing</a:t>
            </a:r>
            <a:r>
              <a:rPr lang="fr-FR" sz="2800" b="1" dirty="0">
                <a:solidFill>
                  <a:srgbClr val="78BE20"/>
                </a:solidFill>
                <a:latin typeface="Calibri"/>
                <a:cs typeface="Arial" panose="020B0604020202020204" pitchFamily="34" charset="0"/>
              </a:rPr>
              <a:t>?</a:t>
            </a:r>
            <a:endParaRPr lang="en-US" sz="2800" b="1" dirty="0">
              <a:solidFill>
                <a:srgbClr val="78BE20"/>
              </a:solidFill>
              <a:latin typeface="Calibri"/>
              <a:cs typeface="Arial" panose="020B0604020202020204" pitchFamily="34" charset="0"/>
            </a:endParaRPr>
          </a:p>
        </p:txBody>
      </p:sp>
      <p:sp>
        <p:nvSpPr>
          <p:cNvPr id="3" name="Content Placeholder 2">
            <a:extLst>
              <a:ext uri="{FF2B5EF4-FFF2-40B4-BE49-F238E27FC236}">
                <a16:creationId xmlns:a16="http://schemas.microsoft.com/office/drawing/2014/main" id="{22A3D7A9-06B4-FA13-C0C0-B7ADD7E6ECA3}"/>
              </a:ext>
            </a:extLst>
          </p:cNvPr>
          <p:cNvSpPr>
            <a:spLocks noGrp="1"/>
          </p:cNvSpPr>
          <p:nvPr>
            <p:ph idx="1"/>
          </p:nvPr>
        </p:nvSpPr>
        <p:spPr>
          <a:xfrm>
            <a:off x="628650" y="1254975"/>
            <a:ext cx="7886700" cy="5056818"/>
          </a:xfrm>
        </p:spPr>
        <p:txBody>
          <a:bodyPr>
            <a:normAutofit lnSpcReduction="10000"/>
          </a:bodyPr>
          <a:lstStyle/>
          <a:p>
            <a:pPr marL="0" indent="0">
              <a:buNone/>
            </a:pPr>
            <a:r>
              <a:rPr lang="en-US" dirty="0"/>
              <a:t>AB Testing = Knowledge, but it also has costs</a:t>
            </a:r>
            <a:br>
              <a:rPr lang="en-US" dirty="0"/>
            </a:br>
            <a:endParaRPr lang="en-US" dirty="0"/>
          </a:p>
          <a:p>
            <a:pPr marL="0" indent="0">
              <a:buNone/>
            </a:pPr>
            <a:r>
              <a:rPr lang="en-US" dirty="0"/>
              <a:t>When is it especially useful?</a:t>
            </a:r>
            <a:br>
              <a:rPr lang="en-US" dirty="0"/>
            </a:br>
            <a:r>
              <a:rPr lang="en-US" dirty="0"/>
              <a:t> </a:t>
            </a:r>
          </a:p>
          <a:p>
            <a:r>
              <a:rPr lang="en-US" dirty="0"/>
              <a:t>You can scale from a small test to a big rollout</a:t>
            </a:r>
          </a:p>
          <a:p>
            <a:endParaRPr lang="en-US" dirty="0"/>
          </a:p>
          <a:p>
            <a:r>
              <a:rPr lang="en-US" dirty="0"/>
              <a:t>You can generalize learnings from one situation to another</a:t>
            </a:r>
            <a:br>
              <a:rPr lang="en-US" dirty="0"/>
            </a:br>
            <a:endParaRPr lang="en-US" dirty="0"/>
          </a:p>
          <a:p>
            <a:r>
              <a:rPr lang="en-US" dirty="0"/>
              <a:t>You can </a:t>
            </a:r>
            <a:r>
              <a:rPr lang="en-US" i="1" dirty="0"/>
              <a:t>iterate</a:t>
            </a:r>
            <a:r>
              <a:rPr lang="en-US" dirty="0"/>
              <a:t> quickly </a:t>
            </a:r>
            <a:br>
              <a:rPr lang="en-US" dirty="0"/>
            </a:br>
            <a:endParaRPr lang="en-US" dirty="0"/>
          </a:p>
          <a:p>
            <a:r>
              <a:rPr lang="en-US" dirty="0"/>
              <a:t>Or: it’s really important to get something right</a:t>
            </a:r>
          </a:p>
        </p:txBody>
      </p:sp>
    </p:spTree>
    <p:extLst>
      <p:ext uri="{BB962C8B-B14F-4D97-AF65-F5344CB8AC3E}">
        <p14:creationId xmlns:p14="http://schemas.microsoft.com/office/powerpoint/2010/main" val="16161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FA25-7B8B-4951-86E5-AB3048F25BAC}"/>
              </a:ext>
            </a:extLst>
          </p:cNvPr>
          <p:cNvSpPr>
            <a:spLocks noGrp="1"/>
          </p:cNvSpPr>
          <p:nvPr>
            <p:ph type="title"/>
          </p:nvPr>
        </p:nvSpPr>
        <p:spPr>
          <a:xfrm>
            <a:off x="628650" y="-634"/>
            <a:ext cx="7886700" cy="1325563"/>
          </a:xfrm>
        </p:spPr>
        <p:txBody>
          <a:bodyPr/>
          <a:lstStyle/>
          <a:p>
            <a:pPr algn="ctr"/>
            <a:r>
              <a:rPr lang="fr-FR" sz="2800" b="1" dirty="0">
                <a:solidFill>
                  <a:srgbClr val="78BE20"/>
                </a:solidFill>
                <a:latin typeface="Calibri"/>
                <a:cs typeface="Arial" panose="020B0604020202020204" pitchFamily="34" charset="0"/>
              </a:rPr>
              <a:t>Is an A/B Test </a:t>
            </a:r>
            <a:r>
              <a:rPr lang="fr-FR" sz="2800" b="1" dirty="0" err="1">
                <a:solidFill>
                  <a:srgbClr val="78BE20"/>
                </a:solidFill>
                <a:latin typeface="Calibri"/>
                <a:cs typeface="Arial" panose="020B0604020202020204" pitchFamily="34" charset="0"/>
              </a:rPr>
              <a:t>Really</a:t>
            </a:r>
            <a:r>
              <a:rPr lang="fr-FR" sz="2800" b="1" dirty="0">
                <a:solidFill>
                  <a:srgbClr val="78BE20"/>
                </a:solidFill>
                <a:latin typeface="Calibri"/>
                <a:cs typeface="Arial" panose="020B0604020202020204" pitchFamily="34" charset="0"/>
              </a:rPr>
              <a:t> </a:t>
            </a:r>
            <a:r>
              <a:rPr lang="fr-FR" sz="2800" b="1" dirty="0" err="1">
                <a:solidFill>
                  <a:srgbClr val="78BE20"/>
                </a:solidFill>
                <a:latin typeface="Calibri"/>
                <a:cs typeface="Arial" panose="020B0604020202020204" pitchFamily="34" charset="0"/>
              </a:rPr>
              <a:t>Necessary</a:t>
            </a:r>
            <a:r>
              <a:rPr lang="fr-FR" sz="2800" b="1" dirty="0">
                <a:solidFill>
                  <a:srgbClr val="78BE20"/>
                </a:solidFill>
                <a:latin typeface="Calibri"/>
                <a:cs typeface="Arial" panose="020B0604020202020204" pitchFamily="34" charset="0"/>
              </a:rPr>
              <a:t>?</a:t>
            </a:r>
            <a:endParaRPr lang="en-US" sz="2800" b="1" dirty="0">
              <a:solidFill>
                <a:srgbClr val="78BE20"/>
              </a:solidFill>
              <a:latin typeface="Calibri"/>
              <a:cs typeface="Arial" panose="020B0604020202020204" pitchFamily="34" charset="0"/>
            </a:endParaRPr>
          </a:p>
        </p:txBody>
      </p:sp>
      <p:sp>
        <p:nvSpPr>
          <p:cNvPr id="4" name="Rectangle 3">
            <a:extLst>
              <a:ext uri="{FF2B5EF4-FFF2-40B4-BE49-F238E27FC236}">
                <a16:creationId xmlns:a16="http://schemas.microsoft.com/office/drawing/2014/main" id="{EEBF4EF2-B3F1-4B1D-B9DD-E7DD9BE3B705}"/>
              </a:ext>
            </a:extLst>
          </p:cNvPr>
          <p:cNvSpPr/>
          <p:nvPr/>
        </p:nvSpPr>
        <p:spPr>
          <a:xfrm>
            <a:off x="193040" y="3244334"/>
            <a:ext cx="2214880"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dirty="0"/>
              <a:t>Ad </a:t>
            </a:r>
            <a:r>
              <a:rPr lang="fr-FR" dirty="0" err="1"/>
              <a:t>bidding</a:t>
            </a:r>
            <a:r>
              <a:rPr lang="fr-FR" dirty="0"/>
              <a:t> for</a:t>
            </a:r>
          </a:p>
          <a:p>
            <a:pPr algn="ctr"/>
            <a:r>
              <a:rPr lang="fr-FR" dirty="0" err="1"/>
              <a:t>targeted</a:t>
            </a:r>
            <a:r>
              <a:rPr lang="fr-FR" dirty="0"/>
              <a:t> </a:t>
            </a:r>
            <a:r>
              <a:rPr lang="fr-FR" dirty="0" err="1"/>
              <a:t>users</a:t>
            </a:r>
            <a:r>
              <a:rPr lang="fr-FR" dirty="0"/>
              <a:t> </a:t>
            </a:r>
          </a:p>
          <a:p>
            <a:pPr algn="ctr"/>
            <a:r>
              <a:rPr lang="fr-FR" dirty="0"/>
              <a:t>on </a:t>
            </a:r>
            <a:r>
              <a:rPr lang="fr-FR" dirty="0" err="1"/>
              <a:t>selected</a:t>
            </a:r>
            <a:r>
              <a:rPr lang="fr-FR" dirty="0"/>
              <a:t> </a:t>
            </a:r>
            <a:r>
              <a:rPr lang="fr-FR" dirty="0" err="1"/>
              <a:t>websites</a:t>
            </a:r>
            <a:endParaRPr lang="fr-FR" sz="1600" i="1" dirty="0">
              <a:solidFill>
                <a:srgbClr val="323232"/>
              </a:solidFill>
            </a:endParaRPr>
          </a:p>
        </p:txBody>
      </p:sp>
      <p:cxnSp>
        <p:nvCxnSpPr>
          <p:cNvPr id="6" name="Straight Arrow Connector 5">
            <a:extLst>
              <a:ext uri="{FF2B5EF4-FFF2-40B4-BE49-F238E27FC236}">
                <a16:creationId xmlns:a16="http://schemas.microsoft.com/office/drawing/2014/main" id="{D830D807-9296-4311-9855-6F529A7F4D84}"/>
              </a:ext>
            </a:extLst>
          </p:cNvPr>
          <p:cNvCxnSpPr>
            <a:cxnSpLocks/>
            <a:stCxn id="4" idx="3"/>
          </p:cNvCxnSpPr>
          <p:nvPr/>
        </p:nvCxnSpPr>
        <p:spPr>
          <a:xfrm flipV="1">
            <a:off x="2407920" y="2563015"/>
            <a:ext cx="985520" cy="1142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3B34981-BEFE-4422-BEF4-DBE7936A4CB3}"/>
              </a:ext>
            </a:extLst>
          </p:cNvPr>
          <p:cNvCxnSpPr>
            <a:cxnSpLocks/>
            <a:stCxn id="4" idx="3"/>
          </p:cNvCxnSpPr>
          <p:nvPr/>
        </p:nvCxnSpPr>
        <p:spPr>
          <a:xfrm>
            <a:off x="2407920" y="3705999"/>
            <a:ext cx="883920" cy="137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ACA21CB-1330-41DC-927C-128A85050A24}"/>
              </a:ext>
            </a:extLst>
          </p:cNvPr>
          <p:cNvSpPr txBox="1"/>
          <p:nvPr/>
        </p:nvSpPr>
        <p:spPr>
          <a:xfrm>
            <a:off x="1791994" y="1647135"/>
            <a:ext cx="2115772" cy="646331"/>
          </a:xfrm>
          <a:prstGeom prst="rect">
            <a:avLst/>
          </a:prstGeom>
          <a:noFill/>
        </p:spPr>
        <p:txBody>
          <a:bodyPr wrap="none" rtlCol="0">
            <a:spAutoFit/>
          </a:bodyPr>
          <a:lstStyle/>
          <a:p>
            <a:pPr algn="ctr"/>
            <a:r>
              <a:rPr lang="fr-FR" dirty="0" err="1"/>
              <a:t>Random</a:t>
            </a:r>
            <a:r>
              <a:rPr lang="fr-FR" dirty="0"/>
              <a:t> </a:t>
            </a:r>
            <a:r>
              <a:rPr lang="fr-FR" dirty="0" err="1"/>
              <a:t>Assignment</a:t>
            </a:r>
            <a:br>
              <a:rPr lang="fr-FR" dirty="0"/>
            </a:br>
            <a:r>
              <a:rPr lang="fr-FR" dirty="0"/>
              <a:t>(</a:t>
            </a:r>
            <a:r>
              <a:rPr lang="fr-FR" dirty="0" err="1"/>
              <a:t>holdout</a:t>
            </a:r>
            <a:r>
              <a:rPr lang="fr-FR" dirty="0"/>
              <a:t> test)</a:t>
            </a:r>
          </a:p>
        </p:txBody>
      </p:sp>
      <p:sp>
        <p:nvSpPr>
          <p:cNvPr id="12" name="TextBox 11">
            <a:extLst>
              <a:ext uri="{FF2B5EF4-FFF2-40B4-BE49-F238E27FC236}">
                <a16:creationId xmlns:a16="http://schemas.microsoft.com/office/drawing/2014/main" id="{A9D17EC7-2EAE-4B4C-B539-53D15B98A5EB}"/>
              </a:ext>
            </a:extLst>
          </p:cNvPr>
          <p:cNvSpPr txBox="1"/>
          <p:nvPr/>
        </p:nvSpPr>
        <p:spPr>
          <a:xfrm>
            <a:off x="2424792" y="2697787"/>
            <a:ext cx="583814" cy="369332"/>
          </a:xfrm>
          <a:prstGeom prst="rect">
            <a:avLst/>
          </a:prstGeom>
          <a:noFill/>
        </p:spPr>
        <p:txBody>
          <a:bodyPr wrap="none" rtlCol="0">
            <a:spAutoFit/>
          </a:bodyPr>
          <a:lstStyle/>
          <a:p>
            <a:r>
              <a:rPr lang="fr-FR" dirty="0"/>
              <a:t>96%</a:t>
            </a:r>
            <a:endParaRPr lang="en-US" dirty="0"/>
          </a:p>
        </p:txBody>
      </p:sp>
      <p:sp>
        <p:nvSpPr>
          <p:cNvPr id="13" name="TextBox 12">
            <a:extLst>
              <a:ext uri="{FF2B5EF4-FFF2-40B4-BE49-F238E27FC236}">
                <a16:creationId xmlns:a16="http://schemas.microsoft.com/office/drawing/2014/main" id="{EC02264C-8520-4897-9A09-B67AF62066E3}"/>
              </a:ext>
            </a:extLst>
          </p:cNvPr>
          <p:cNvSpPr txBox="1"/>
          <p:nvPr/>
        </p:nvSpPr>
        <p:spPr>
          <a:xfrm>
            <a:off x="2383086" y="4437212"/>
            <a:ext cx="466794" cy="369332"/>
          </a:xfrm>
          <a:prstGeom prst="rect">
            <a:avLst/>
          </a:prstGeom>
          <a:noFill/>
        </p:spPr>
        <p:txBody>
          <a:bodyPr wrap="none" rtlCol="0">
            <a:spAutoFit/>
          </a:bodyPr>
          <a:lstStyle/>
          <a:p>
            <a:r>
              <a:rPr lang="fr-FR" dirty="0"/>
              <a:t>4%</a:t>
            </a:r>
            <a:endParaRPr lang="en-US" dirty="0"/>
          </a:p>
        </p:txBody>
      </p:sp>
      <p:pic>
        <p:nvPicPr>
          <p:cNvPr id="1026" name="Picture 2" descr="Digital Marketing for Handbags: 14 Mistakes You Must Avoid - Bizadmark">
            <a:extLst>
              <a:ext uri="{FF2B5EF4-FFF2-40B4-BE49-F238E27FC236}">
                <a16:creationId xmlns:a16="http://schemas.microsoft.com/office/drawing/2014/main" id="{13FBC309-F902-4D6C-8B35-BFC753E9DE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0483" y="2211487"/>
            <a:ext cx="2123033" cy="11942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BACA282-3039-4435-939D-C88B12A7B992}"/>
              </a:ext>
            </a:extLst>
          </p:cNvPr>
          <p:cNvSpPr txBox="1"/>
          <p:nvPr/>
        </p:nvSpPr>
        <p:spPr>
          <a:xfrm>
            <a:off x="3928086" y="2289894"/>
            <a:ext cx="1367682" cy="369332"/>
          </a:xfrm>
          <a:prstGeom prst="rect">
            <a:avLst/>
          </a:prstGeom>
          <a:solidFill>
            <a:schemeClr val="bg1"/>
          </a:solidFill>
        </p:spPr>
        <p:txBody>
          <a:bodyPr wrap="none" rtlCol="0">
            <a:spAutoFit/>
          </a:bodyPr>
          <a:lstStyle/>
          <a:p>
            <a:r>
              <a:rPr lang="fr-FR" dirty="0" err="1">
                <a:latin typeface="Aharoni" panose="02010803020104030203" pitchFamily="2" charset="-79"/>
                <a:cs typeface="Aharoni" panose="02010803020104030203" pitchFamily="2" charset="-79"/>
              </a:rPr>
              <a:t>TaskaBella</a:t>
            </a:r>
            <a:endParaRPr lang="en-US" dirty="0">
              <a:latin typeface="Aharoni" panose="02010803020104030203" pitchFamily="2" charset="-79"/>
              <a:cs typeface="Aharoni" panose="02010803020104030203" pitchFamily="2" charset="-79"/>
            </a:endParaRPr>
          </a:p>
        </p:txBody>
      </p:sp>
      <p:pic>
        <p:nvPicPr>
          <p:cNvPr id="1028" name="Picture 4" descr="Rocket Fuel: Measuring the Effectiveness of Online Advertising">
            <a:extLst>
              <a:ext uri="{FF2B5EF4-FFF2-40B4-BE49-F238E27FC236}">
                <a16:creationId xmlns:a16="http://schemas.microsoft.com/office/drawing/2014/main" id="{9B08B4F1-1A8A-4029-86A1-FF03CC48F2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13"/>
          <a:stretch/>
        </p:blipFill>
        <p:spPr bwMode="auto">
          <a:xfrm>
            <a:off x="3383279" y="4437212"/>
            <a:ext cx="2305050" cy="17077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3DFD9A0-5C2A-4CE7-B859-EB5D3A00EFB9}"/>
              </a:ext>
            </a:extLst>
          </p:cNvPr>
          <p:cNvSpPr txBox="1"/>
          <p:nvPr/>
        </p:nvSpPr>
        <p:spPr>
          <a:xfrm>
            <a:off x="4302698" y="3405693"/>
            <a:ext cx="439544" cy="369332"/>
          </a:xfrm>
          <a:prstGeom prst="rect">
            <a:avLst/>
          </a:prstGeom>
          <a:noFill/>
        </p:spPr>
        <p:txBody>
          <a:bodyPr wrap="none" rtlCol="0">
            <a:spAutoFit/>
          </a:bodyPr>
          <a:lstStyle/>
          <a:p>
            <a:r>
              <a:rPr lang="fr-FR" dirty="0"/>
              <a:t>Ad</a:t>
            </a:r>
            <a:endParaRPr lang="en-US" dirty="0"/>
          </a:p>
        </p:txBody>
      </p:sp>
      <p:sp>
        <p:nvSpPr>
          <p:cNvPr id="19" name="TextBox 18">
            <a:extLst>
              <a:ext uri="{FF2B5EF4-FFF2-40B4-BE49-F238E27FC236}">
                <a16:creationId xmlns:a16="http://schemas.microsoft.com/office/drawing/2014/main" id="{23CAFB90-7F1A-43BE-8139-7FAC5C0C4BFB}"/>
              </a:ext>
            </a:extLst>
          </p:cNvPr>
          <p:cNvSpPr txBox="1"/>
          <p:nvPr/>
        </p:nvSpPr>
        <p:spPr>
          <a:xfrm>
            <a:off x="4083599" y="6109042"/>
            <a:ext cx="877741" cy="369332"/>
          </a:xfrm>
          <a:prstGeom prst="rect">
            <a:avLst/>
          </a:prstGeom>
          <a:noFill/>
        </p:spPr>
        <p:txBody>
          <a:bodyPr wrap="none" rtlCol="0">
            <a:spAutoFit/>
          </a:bodyPr>
          <a:lstStyle/>
          <a:p>
            <a:r>
              <a:rPr lang="fr-FR" dirty="0"/>
              <a:t>Control</a:t>
            </a:r>
            <a:endParaRPr lang="en-US" dirty="0"/>
          </a:p>
        </p:txBody>
      </p:sp>
      <p:sp>
        <p:nvSpPr>
          <p:cNvPr id="20" name="TextBox 19">
            <a:extLst>
              <a:ext uri="{FF2B5EF4-FFF2-40B4-BE49-F238E27FC236}">
                <a16:creationId xmlns:a16="http://schemas.microsoft.com/office/drawing/2014/main" id="{30CAE41C-2D69-4BC7-B924-686A810509BC}"/>
              </a:ext>
            </a:extLst>
          </p:cNvPr>
          <p:cNvSpPr txBox="1"/>
          <p:nvPr/>
        </p:nvSpPr>
        <p:spPr>
          <a:xfrm>
            <a:off x="6237517" y="3036361"/>
            <a:ext cx="2906483" cy="1477328"/>
          </a:xfrm>
          <a:prstGeom prst="rect">
            <a:avLst/>
          </a:prstGeom>
          <a:noFill/>
        </p:spPr>
        <p:txBody>
          <a:bodyPr wrap="square" rtlCol="0">
            <a:spAutoFit/>
          </a:bodyPr>
          <a:lstStyle/>
          <a:p>
            <a:pPr algn="ctr"/>
            <a:r>
              <a:rPr lang="fr-FR" b="1" dirty="0"/>
              <a:t>DV=</a:t>
            </a:r>
          </a:p>
          <a:p>
            <a:pPr algn="ctr"/>
            <a:r>
              <a:rPr lang="fr-FR" dirty="0"/>
              <a:t>Conversion </a:t>
            </a:r>
          </a:p>
          <a:p>
            <a:pPr algn="ctr"/>
            <a:r>
              <a:rPr lang="fr-FR" dirty="0"/>
              <a:t>(</a:t>
            </a:r>
            <a:r>
              <a:rPr lang="en-US" dirty="0">
                <a:solidFill>
                  <a:srgbClr val="323232"/>
                </a:solidFill>
              </a:rPr>
              <a:t>percentage of unique exposed users who made a purchase) </a:t>
            </a:r>
            <a:endParaRPr lang="en-US" dirty="0"/>
          </a:p>
        </p:txBody>
      </p:sp>
    </p:spTree>
    <p:extLst>
      <p:ext uri="{BB962C8B-B14F-4D97-AF65-F5344CB8AC3E}">
        <p14:creationId xmlns:p14="http://schemas.microsoft.com/office/powerpoint/2010/main" val="365277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FA25-7B8B-4951-86E5-AB3048F25BAC}"/>
              </a:ext>
            </a:extLst>
          </p:cNvPr>
          <p:cNvSpPr>
            <a:spLocks noGrp="1"/>
          </p:cNvSpPr>
          <p:nvPr>
            <p:ph type="title"/>
          </p:nvPr>
        </p:nvSpPr>
        <p:spPr/>
        <p:txBody>
          <a:bodyPr/>
          <a:lstStyle/>
          <a:p>
            <a:pPr algn="ctr"/>
            <a:r>
              <a:rPr lang="fr-FR" sz="2800" b="1" dirty="0">
                <a:solidFill>
                  <a:srgbClr val="78BE20"/>
                </a:solidFill>
                <a:latin typeface="Calibri"/>
                <a:cs typeface="Arial" panose="020B0604020202020204" pitchFamily="34" charset="0"/>
              </a:rPr>
              <a:t>Is an A/B Test </a:t>
            </a:r>
            <a:r>
              <a:rPr lang="fr-FR" sz="2800" b="1" dirty="0" err="1">
                <a:solidFill>
                  <a:srgbClr val="78BE20"/>
                </a:solidFill>
                <a:latin typeface="Calibri"/>
                <a:cs typeface="Arial" panose="020B0604020202020204" pitchFamily="34" charset="0"/>
              </a:rPr>
              <a:t>Really</a:t>
            </a:r>
            <a:r>
              <a:rPr lang="fr-FR" sz="2800" b="1" dirty="0">
                <a:solidFill>
                  <a:srgbClr val="78BE20"/>
                </a:solidFill>
                <a:latin typeface="Calibri"/>
                <a:cs typeface="Arial" panose="020B0604020202020204" pitchFamily="34" charset="0"/>
              </a:rPr>
              <a:t> </a:t>
            </a:r>
            <a:r>
              <a:rPr lang="fr-FR" sz="2800" b="1" dirty="0" err="1">
                <a:solidFill>
                  <a:srgbClr val="78BE20"/>
                </a:solidFill>
                <a:latin typeface="Calibri"/>
                <a:cs typeface="Arial" panose="020B0604020202020204" pitchFamily="34" charset="0"/>
              </a:rPr>
              <a:t>Necessary</a:t>
            </a:r>
            <a:r>
              <a:rPr lang="fr-FR" sz="2800" b="1" dirty="0">
                <a:solidFill>
                  <a:srgbClr val="78BE20"/>
                </a:solidFill>
                <a:latin typeface="Calibri"/>
                <a:cs typeface="Arial" panose="020B0604020202020204" pitchFamily="34" charset="0"/>
              </a:rPr>
              <a:t>?</a:t>
            </a:r>
            <a:endParaRPr lang="en-US" sz="2800" b="1" dirty="0">
              <a:solidFill>
                <a:srgbClr val="78BE20"/>
              </a:solidFill>
              <a:latin typeface="Calibri"/>
              <a:cs typeface="Arial" panose="020B0604020202020204" pitchFamily="34" charset="0"/>
            </a:endParaRPr>
          </a:p>
        </p:txBody>
      </p:sp>
      <p:sp>
        <p:nvSpPr>
          <p:cNvPr id="4" name="Rectangle 3">
            <a:extLst>
              <a:ext uri="{FF2B5EF4-FFF2-40B4-BE49-F238E27FC236}">
                <a16:creationId xmlns:a16="http://schemas.microsoft.com/office/drawing/2014/main" id="{EEBF4EF2-B3F1-4B1D-B9DD-E7DD9BE3B705}"/>
              </a:ext>
            </a:extLst>
          </p:cNvPr>
          <p:cNvSpPr/>
          <p:nvPr/>
        </p:nvSpPr>
        <p:spPr>
          <a:xfrm>
            <a:off x="628650" y="1690689"/>
            <a:ext cx="8056880"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dirty="0"/>
              <a:t>Mr. </a:t>
            </a:r>
            <a:r>
              <a:rPr lang="fr-FR" dirty="0" err="1"/>
              <a:t>Skeptical</a:t>
            </a:r>
            <a:r>
              <a:rPr lang="fr-FR" dirty="0"/>
              <a:t>, marketing manager at </a:t>
            </a:r>
            <a:r>
              <a:rPr lang="fr-FR" dirty="0" err="1"/>
              <a:t>TaskaBella</a:t>
            </a:r>
            <a:r>
              <a:rPr lang="fr-FR" dirty="0"/>
              <a:t>, argues the </a:t>
            </a:r>
            <a:r>
              <a:rPr lang="fr-FR" dirty="0" err="1"/>
              <a:t>following</a:t>
            </a:r>
            <a:r>
              <a:rPr lang="fr-FR" dirty="0"/>
              <a:t>:</a:t>
            </a:r>
          </a:p>
          <a:p>
            <a:r>
              <a:rPr lang="fr-FR" dirty="0"/>
              <a:t>« </a:t>
            </a:r>
            <a:r>
              <a:rPr lang="fr-FR" dirty="0" err="1"/>
              <a:t>Wait</a:t>
            </a:r>
            <a:r>
              <a:rPr lang="fr-FR" dirty="0"/>
              <a:t> a minute, I </a:t>
            </a:r>
            <a:r>
              <a:rPr lang="fr-FR" dirty="0" err="1"/>
              <a:t>don’t</a:t>
            </a:r>
            <a:r>
              <a:rPr lang="fr-FR" dirty="0"/>
              <a:t> </a:t>
            </a:r>
            <a:r>
              <a:rPr lang="fr-FR" dirty="0" err="1"/>
              <a:t>think</a:t>
            </a:r>
            <a:r>
              <a:rPr lang="fr-FR" dirty="0"/>
              <a:t> </a:t>
            </a:r>
            <a:r>
              <a:rPr lang="fr-FR" dirty="0" err="1"/>
              <a:t>it’s</a:t>
            </a:r>
            <a:r>
              <a:rPr lang="fr-FR" dirty="0"/>
              <a:t> </a:t>
            </a:r>
            <a:r>
              <a:rPr lang="fr-FR" dirty="0" err="1"/>
              <a:t>necessary</a:t>
            </a:r>
            <a:r>
              <a:rPr lang="fr-FR" dirty="0"/>
              <a:t> to </a:t>
            </a:r>
            <a:r>
              <a:rPr lang="fr-FR" dirty="0" err="1"/>
              <a:t>pay</a:t>
            </a:r>
            <a:r>
              <a:rPr lang="fr-FR" dirty="0"/>
              <a:t> for the control ad.  In an online </a:t>
            </a:r>
            <a:r>
              <a:rPr lang="fr-FR" dirty="0" err="1"/>
              <a:t>environment</a:t>
            </a:r>
            <a:r>
              <a:rPr lang="fr-FR" dirty="0"/>
              <a:t>, an A/B test </a:t>
            </a:r>
            <a:r>
              <a:rPr lang="fr-FR" dirty="0" err="1"/>
              <a:t>is</a:t>
            </a:r>
            <a:r>
              <a:rPr lang="fr-FR" dirty="0"/>
              <a:t> not </a:t>
            </a:r>
            <a:r>
              <a:rPr lang="fr-FR" dirty="0" err="1"/>
              <a:t>necessary</a:t>
            </a:r>
            <a:r>
              <a:rPr lang="fr-FR" dirty="0"/>
              <a:t> to </a:t>
            </a:r>
            <a:r>
              <a:rPr lang="fr-FR" dirty="0" err="1"/>
              <a:t>compute</a:t>
            </a:r>
            <a:r>
              <a:rPr lang="fr-FR" dirty="0"/>
              <a:t> the ROI of a </a:t>
            </a:r>
            <a:r>
              <a:rPr lang="fr-FR" dirty="0" err="1"/>
              <a:t>campaign</a:t>
            </a:r>
            <a:r>
              <a:rPr lang="fr-FR" dirty="0"/>
              <a:t>. </a:t>
            </a:r>
            <a:r>
              <a:rPr lang="fr-FR" dirty="0" err="1"/>
              <a:t>Based</a:t>
            </a:r>
            <a:r>
              <a:rPr lang="fr-FR" dirty="0"/>
              <a:t> on cookies and unique IDs, </a:t>
            </a:r>
            <a:r>
              <a:rPr lang="fr-FR" dirty="0" err="1"/>
              <a:t>we</a:t>
            </a:r>
            <a:r>
              <a:rPr lang="fr-FR" dirty="0"/>
              <a:t> can </a:t>
            </a:r>
            <a:r>
              <a:rPr lang="fr-FR" dirty="0" err="1"/>
              <a:t>track</a:t>
            </a:r>
            <a:r>
              <a:rPr lang="fr-FR" dirty="0"/>
              <a:t> </a:t>
            </a:r>
            <a:r>
              <a:rPr lang="fr-FR" dirty="0" err="1"/>
              <a:t>whether</a:t>
            </a:r>
            <a:r>
              <a:rPr lang="fr-FR" dirty="0"/>
              <a:t> people </a:t>
            </a:r>
            <a:r>
              <a:rPr lang="fr-FR" dirty="0" err="1"/>
              <a:t>exposed</a:t>
            </a:r>
            <a:r>
              <a:rPr lang="fr-FR" dirty="0"/>
              <a:t> to the </a:t>
            </a:r>
            <a:r>
              <a:rPr lang="fr-FR" dirty="0" err="1"/>
              <a:t>Taskabella</a:t>
            </a:r>
            <a:r>
              <a:rPr lang="fr-FR" dirty="0"/>
              <a:t> ad </a:t>
            </a:r>
            <a:r>
              <a:rPr lang="fr-FR" dirty="0" err="1"/>
              <a:t>will</a:t>
            </a:r>
            <a:r>
              <a:rPr lang="fr-FR" dirty="0"/>
              <a:t> </a:t>
            </a:r>
            <a:r>
              <a:rPr lang="fr-FR" dirty="0" err="1"/>
              <a:t>eventually</a:t>
            </a:r>
            <a:r>
              <a:rPr lang="fr-FR" dirty="0"/>
              <a:t> </a:t>
            </a:r>
            <a:r>
              <a:rPr lang="fr-FR" dirty="0" err="1"/>
              <a:t>purchase</a:t>
            </a:r>
            <a:r>
              <a:rPr lang="fr-FR" dirty="0"/>
              <a:t> the </a:t>
            </a:r>
            <a:r>
              <a:rPr lang="fr-FR" dirty="0" err="1"/>
              <a:t>handbag</a:t>
            </a:r>
            <a:r>
              <a:rPr lang="fr-FR" dirty="0"/>
              <a:t>. So </a:t>
            </a:r>
            <a:r>
              <a:rPr lang="fr-FR" dirty="0" err="1"/>
              <a:t>we</a:t>
            </a:r>
            <a:r>
              <a:rPr lang="fr-FR" dirty="0"/>
              <a:t> can </a:t>
            </a:r>
            <a:r>
              <a:rPr lang="fr-FR" dirty="0" err="1"/>
              <a:t>easily</a:t>
            </a:r>
            <a:r>
              <a:rPr lang="fr-FR" dirty="0"/>
              <a:t> </a:t>
            </a:r>
            <a:r>
              <a:rPr lang="fr-FR" dirty="0" err="1"/>
              <a:t>compute</a:t>
            </a:r>
            <a:r>
              <a:rPr lang="fr-FR" dirty="0"/>
              <a:t> the ROI of the </a:t>
            </a:r>
            <a:r>
              <a:rPr lang="fr-FR" dirty="0" err="1"/>
              <a:t>Taskabella</a:t>
            </a:r>
            <a:r>
              <a:rPr lang="fr-FR" dirty="0"/>
              <a:t> ad, </a:t>
            </a:r>
            <a:r>
              <a:rPr lang="fr-FR" dirty="0" err="1"/>
              <a:t>based</a:t>
            </a:r>
            <a:r>
              <a:rPr lang="fr-FR" dirty="0"/>
              <a:t> on the CPM of </a:t>
            </a:r>
            <a:r>
              <a:rPr lang="fr-FR" dirty="0" err="1"/>
              <a:t>this</a:t>
            </a:r>
            <a:r>
              <a:rPr lang="fr-FR" dirty="0"/>
              <a:t> ad, and </a:t>
            </a:r>
            <a:r>
              <a:rPr lang="fr-FR" dirty="0" err="1"/>
              <a:t>based</a:t>
            </a:r>
            <a:r>
              <a:rPr lang="fr-FR" dirty="0"/>
              <a:t> on the revenue </a:t>
            </a:r>
            <a:r>
              <a:rPr lang="fr-FR" dirty="0" err="1"/>
              <a:t>generated</a:t>
            </a:r>
            <a:r>
              <a:rPr lang="fr-FR" dirty="0"/>
              <a:t> by the </a:t>
            </a:r>
            <a:r>
              <a:rPr lang="fr-FR" dirty="0" err="1"/>
              <a:t>customers</a:t>
            </a:r>
            <a:r>
              <a:rPr lang="fr-FR" dirty="0"/>
              <a:t> </a:t>
            </a:r>
            <a:r>
              <a:rPr lang="fr-FR" dirty="0" err="1"/>
              <a:t>who</a:t>
            </a:r>
            <a:r>
              <a:rPr lang="fr-FR" dirty="0"/>
              <a:t> </a:t>
            </a:r>
            <a:r>
              <a:rPr lang="fr-FR" dirty="0" err="1"/>
              <a:t>were</a:t>
            </a:r>
            <a:r>
              <a:rPr lang="fr-FR" dirty="0"/>
              <a:t> </a:t>
            </a:r>
            <a:r>
              <a:rPr lang="fr-FR" dirty="0" err="1"/>
              <a:t>exposed</a:t>
            </a:r>
            <a:r>
              <a:rPr lang="fr-FR" dirty="0"/>
              <a:t> to the ad ».</a:t>
            </a:r>
          </a:p>
          <a:p>
            <a:r>
              <a:rPr lang="en-US" dirty="0"/>
              <a:t>What would you reply to Mr. Skeptical in order to defend the idea of having a control ad? What's the flaw in Mr. </a:t>
            </a:r>
            <a:r>
              <a:rPr lang="en-US" dirty="0" err="1"/>
              <a:t>Skeptical's</a:t>
            </a:r>
            <a:r>
              <a:rPr lang="en-US" dirty="0"/>
              <a:t> reasoning?</a:t>
            </a:r>
          </a:p>
        </p:txBody>
      </p:sp>
    </p:spTree>
    <p:extLst>
      <p:ext uri="{BB962C8B-B14F-4D97-AF65-F5344CB8AC3E}">
        <p14:creationId xmlns:p14="http://schemas.microsoft.com/office/powerpoint/2010/main" val="131647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C1AB8-A6AC-7405-B0D2-8C2589ABF87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5A3EA8-FCF0-A742-9D71-16D7BCA6FDC4}"/>
              </a:ext>
            </a:extLst>
          </p:cNvPr>
          <p:cNvSpPr>
            <a:spLocks noGrp="1"/>
          </p:cNvSpPr>
          <p:nvPr>
            <p:ph type="sldNum" sz="quarter" idx="11"/>
          </p:nvPr>
        </p:nvSpPr>
        <p:spPr/>
        <p:txBody>
          <a:bodyPr/>
          <a:lstStyle/>
          <a:p>
            <a:fld id="{DD253308-F9C5-4FCB-8415-6DEE77C16A35}" type="slidenum">
              <a:rPr lang="en-US" smtClean="0"/>
              <a:pPr/>
              <a:t>15</a:t>
            </a:fld>
            <a:endParaRPr lang="en-US"/>
          </a:p>
        </p:txBody>
      </p:sp>
      <p:sp>
        <p:nvSpPr>
          <p:cNvPr id="11" name="Rectangle 10">
            <a:extLst>
              <a:ext uri="{FF2B5EF4-FFF2-40B4-BE49-F238E27FC236}">
                <a16:creationId xmlns:a16="http://schemas.microsoft.com/office/drawing/2014/main" id="{597C13E3-45AC-17FE-41A5-83334C60C507}"/>
              </a:ext>
            </a:extLst>
          </p:cNvPr>
          <p:cNvSpPr/>
          <p:nvPr/>
        </p:nvSpPr>
        <p:spPr>
          <a:xfrm>
            <a:off x="998445" y="1432111"/>
            <a:ext cx="695885" cy="27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a:extLst>
              <a:ext uri="{FF2B5EF4-FFF2-40B4-BE49-F238E27FC236}">
                <a16:creationId xmlns:a16="http://schemas.microsoft.com/office/drawing/2014/main" id="{800818E5-ABFB-4778-A311-A50CB9667180}"/>
              </a:ext>
            </a:extLst>
          </p:cNvPr>
          <p:cNvSpPr/>
          <p:nvPr/>
        </p:nvSpPr>
        <p:spPr>
          <a:xfrm>
            <a:off x="998445" y="627203"/>
            <a:ext cx="7147110" cy="60942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23EB72-C600-4B7B-AAF6-A1AF4B151BA6}"/>
              </a:ext>
            </a:extLst>
          </p:cNvPr>
          <p:cNvSpPr/>
          <p:nvPr/>
        </p:nvSpPr>
        <p:spPr>
          <a:xfrm>
            <a:off x="2033767" y="1709457"/>
            <a:ext cx="2351614" cy="2404462"/>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2FE354-9D7C-4D35-97FC-11C8893A8A08}"/>
              </a:ext>
            </a:extLst>
          </p:cNvPr>
          <p:cNvSpPr/>
          <p:nvPr/>
        </p:nvSpPr>
        <p:spPr>
          <a:xfrm>
            <a:off x="4724818" y="1709457"/>
            <a:ext cx="2370044" cy="2404463"/>
          </a:xfrm>
          <a:prstGeom prst="ellipse">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C60D581-7476-4A69-A3DA-D9416F9D409A}"/>
              </a:ext>
            </a:extLst>
          </p:cNvPr>
          <p:cNvSpPr/>
          <p:nvPr/>
        </p:nvSpPr>
        <p:spPr>
          <a:xfrm>
            <a:off x="3396193" y="3977090"/>
            <a:ext cx="2351614" cy="2253707"/>
          </a:xfrm>
          <a:prstGeom prst="ellipse">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7A58C0-8EFD-4D34-A56C-B5558B471E58}"/>
              </a:ext>
            </a:extLst>
          </p:cNvPr>
          <p:cNvSpPr txBox="1"/>
          <p:nvPr/>
        </p:nvSpPr>
        <p:spPr>
          <a:xfrm>
            <a:off x="3598015" y="875943"/>
            <a:ext cx="1947969" cy="584775"/>
          </a:xfrm>
          <a:prstGeom prst="rect">
            <a:avLst/>
          </a:prstGeom>
          <a:noFill/>
        </p:spPr>
        <p:txBody>
          <a:bodyPr wrap="none" rtlCol="0">
            <a:spAutoFit/>
          </a:bodyPr>
          <a:lstStyle/>
          <a:p>
            <a:r>
              <a:rPr lang="en-US" sz="3200" b="1" dirty="0">
                <a:solidFill>
                  <a:schemeClr val="accent1">
                    <a:lumMod val="50000"/>
                  </a:schemeClr>
                </a:solidFill>
              </a:rPr>
              <a:t>AB Testing</a:t>
            </a:r>
          </a:p>
        </p:txBody>
      </p:sp>
      <p:sp>
        <p:nvSpPr>
          <p:cNvPr id="14" name="TextBox 13">
            <a:extLst>
              <a:ext uri="{FF2B5EF4-FFF2-40B4-BE49-F238E27FC236}">
                <a16:creationId xmlns:a16="http://schemas.microsoft.com/office/drawing/2014/main" id="{8AE711F4-3883-4940-95F2-5C8CF229491D}"/>
              </a:ext>
            </a:extLst>
          </p:cNvPr>
          <p:cNvSpPr txBox="1"/>
          <p:nvPr/>
        </p:nvSpPr>
        <p:spPr>
          <a:xfrm>
            <a:off x="2199532" y="2366220"/>
            <a:ext cx="2044021" cy="954107"/>
          </a:xfrm>
          <a:prstGeom prst="rect">
            <a:avLst/>
          </a:prstGeom>
          <a:noFill/>
        </p:spPr>
        <p:txBody>
          <a:bodyPr wrap="none" rtlCol="0">
            <a:spAutoFit/>
          </a:bodyPr>
          <a:lstStyle/>
          <a:p>
            <a:r>
              <a:rPr lang="en-US" sz="2800" b="1" dirty="0">
                <a:solidFill>
                  <a:schemeClr val="accent4">
                    <a:lumMod val="60000"/>
                    <a:lumOff val="40000"/>
                  </a:schemeClr>
                </a:solidFill>
              </a:rPr>
              <a:t>Randomized</a:t>
            </a:r>
          </a:p>
          <a:p>
            <a:r>
              <a:rPr lang="en-US" sz="2800" b="1" dirty="0">
                <a:solidFill>
                  <a:schemeClr val="accent4">
                    <a:lumMod val="60000"/>
                    <a:lumOff val="40000"/>
                  </a:schemeClr>
                </a:solidFill>
              </a:rPr>
              <a:t>Experiments</a:t>
            </a:r>
          </a:p>
        </p:txBody>
      </p:sp>
      <p:sp>
        <p:nvSpPr>
          <p:cNvPr id="15" name="TextBox 14">
            <a:extLst>
              <a:ext uri="{FF2B5EF4-FFF2-40B4-BE49-F238E27FC236}">
                <a16:creationId xmlns:a16="http://schemas.microsoft.com/office/drawing/2014/main" id="{C895CD41-C5D3-4FB4-B8F0-059D648FE9FE}"/>
              </a:ext>
            </a:extLst>
          </p:cNvPr>
          <p:cNvSpPr txBox="1"/>
          <p:nvPr/>
        </p:nvSpPr>
        <p:spPr>
          <a:xfrm>
            <a:off x="4877800" y="2366219"/>
            <a:ext cx="2044021" cy="954107"/>
          </a:xfrm>
          <a:prstGeom prst="rect">
            <a:avLst/>
          </a:prstGeom>
          <a:noFill/>
        </p:spPr>
        <p:txBody>
          <a:bodyPr wrap="none" rtlCol="0">
            <a:spAutoFit/>
          </a:bodyPr>
          <a:lstStyle/>
          <a:p>
            <a:r>
              <a:rPr lang="en-US" sz="2800" b="1" dirty="0">
                <a:solidFill>
                  <a:schemeClr val="accent3">
                    <a:lumMod val="60000"/>
                    <a:lumOff val="40000"/>
                  </a:schemeClr>
                </a:solidFill>
              </a:rPr>
              <a:t>Quasi-</a:t>
            </a:r>
          </a:p>
          <a:p>
            <a:r>
              <a:rPr lang="en-US" sz="2800" b="1" dirty="0">
                <a:solidFill>
                  <a:schemeClr val="accent3">
                    <a:lumMod val="60000"/>
                    <a:lumOff val="40000"/>
                  </a:schemeClr>
                </a:solidFill>
              </a:rPr>
              <a:t>Experiments</a:t>
            </a:r>
          </a:p>
        </p:txBody>
      </p:sp>
      <p:sp>
        <p:nvSpPr>
          <p:cNvPr id="16" name="TextBox 15">
            <a:extLst>
              <a:ext uri="{FF2B5EF4-FFF2-40B4-BE49-F238E27FC236}">
                <a16:creationId xmlns:a16="http://schemas.microsoft.com/office/drawing/2014/main" id="{1DB05EB0-71A3-4073-BACA-3A7603D4D8AB}"/>
              </a:ext>
            </a:extLst>
          </p:cNvPr>
          <p:cNvSpPr txBox="1"/>
          <p:nvPr/>
        </p:nvSpPr>
        <p:spPr>
          <a:xfrm>
            <a:off x="3842953" y="4626889"/>
            <a:ext cx="1458091" cy="954107"/>
          </a:xfrm>
          <a:prstGeom prst="rect">
            <a:avLst/>
          </a:prstGeom>
          <a:noFill/>
        </p:spPr>
        <p:txBody>
          <a:bodyPr wrap="none" rtlCol="0">
            <a:spAutoFit/>
          </a:bodyPr>
          <a:lstStyle/>
          <a:p>
            <a:r>
              <a:rPr lang="en-US" sz="2800" b="1" dirty="0">
                <a:solidFill>
                  <a:schemeClr val="accent4">
                    <a:lumMod val="50000"/>
                  </a:schemeClr>
                </a:solidFill>
              </a:rPr>
              <a:t>Informal</a:t>
            </a:r>
          </a:p>
          <a:p>
            <a:r>
              <a:rPr lang="en-US" sz="2800" b="1" dirty="0">
                <a:solidFill>
                  <a:schemeClr val="accent4">
                    <a:lumMod val="50000"/>
                  </a:schemeClr>
                </a:solidFill>
              </a:rPr>
              <a:t>Tests</a:t>
            </a:r>
          </a:p>
        </p:txBody>
      </p:sp>
      <p:sp>
        <p:nvSpPr>
          <p:cNvPr id="17" name="Title 1">
            <a:extLst>
              <a:ext uri="{FF2B5EF4-FFF2-40B4-BE49-F238E27FC236}">
                <a16:creationId xmlns:a16="http://schemas.microsoft.com/office/drawing/2014/main" id="{BAED9EA4-4F09-402A-A558-E10802056F9F}"/>
              </a:ext>
            </a:extLst>
          </p:cNvPr>
          <p:cNvSpPr>
            <a:spLocks noGrp="1"/>
          </p:cNvSpPr>
          <p:nvPr>
            <p:ph type="title"/>
          </p:nvPr>
        </p:nvSpPr>
        <p:spPr>
          <a:xfrm>
            <a:off x="628648" y="-10479"/>
            <a:ext cx="7886700" cy="690590"/>
          </a:xfrm>
        </p:spPr>
        <p:txBody>
          <a:bodyPr/>
          <a:lstStyle/>
          <a:p>
            <a:pPr algn="ctr"/>
            <a:r>
              <a:rPr lang="en-US" sz="2800" b="1" dirty="0">
                <a:solidFill>
                  <a:srgbClr val="78BE20"/>
                </a:solidFill>
                <a:latin typeface="Calibri"/>
                <a:cs typeface="Arial" panose="020B0604020202020204" pitchFamily="34" charset="0"/>
              </a:rPr>
              <a:t>Making Causal Claims</a:t>
            </a:r>
          </a:p>
        </p:txBody>
      </p:sp>
    </p:spTree>
    <p:extLst>
      <p:ext uri="{BB962C8B-B14F-4D97-AF65-F5344CB8AC3E}">
        <p14:creationId xmlns:p14="http://schemas.microsoft.com/office/powerpoint/2010/main" val="140199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90"/>
          </a:xfrm>
        </p:spPr>
        <p:txBody>
          <a:bodyPr/>
          <a:lstStyle/>
          <a:p>
            <a:pPr algn="ctr"/>
            <a:r>
              <a:rPr lang="en-US" sz="2800" b="1" dirty="0">
                <a:solidFill>
                  <a:srgbClr val="78BE20"/>
                </a:solidFill>
                <a:latin typeface="Calibri"/>
                <a:cs typeface="Arial" panose="020B0604020202020204" pitchFamily="34" charset="0"/>
              </a:rPr>
              <a:t>Making Causal Claims</a:t>
            </a:r>
          </a:p>
        </p:txBody>
      </p:sp>
      <p:sp>
        <p:nvSpPr>
          <p:cNvPr id="3" name="Content Placeholder 2"/>
          <p:cNvSpPr>
            <a:spLocks noGrp="1"/>
          </p:cNvSpPr>
          <p:nvPr>
            <p:ph idx="1"/>
          </p:nvPr>
        </p:nvSpPr>
        <p:spPr>
          <a:xfrm>
            <a:off x="628650" y="1055718"/>
            <a:ext cx="6760122" cy="5649882"/>
          </a:xfrm>
        </p:spPr>
        <p:txBody>
          <a:bodyPr>
            <a:normAutofit lnSpcReduction="10000"/>
          </a:bodyPr>
          <a:lstStyle/>
          <a:p>
            <a:pPr marL="0" indent="0">
              <a:lnSpc>
                <a:spcPct val="80000"/>
              </a:lnSpc>
              <a:buNone/>
            </a:pPr>
            <a:r>
              <a:rPr lang="fr-FR" sz="2000" b="1" dirty="0" err="1"/>
              <a:t>Correlation</a:t>
            </a:r>
            <a:r>
              <a:rPr lang="fr-FR" sz="2000" b="1" dirty="0"/>
              <a:t> = </a:t>
            </a:r>
            <a:r>
              <a:rPr lang="fr-FR" sz="2000" dirty="0" err="1"/>
              <a:t>Two</a:t>
            </a:r>
            <a:r>
              <a:rPr lang="fr-FR" sz="2000" dirty="0"/>
              <a:t> variables </a:t>
            </a:r>
            <a:r>
              <a:rPr lang="fr-FR" sz="2000" dirty="0" err="1"/>
              <a:t>share</a:t>
            </a:r>
            <a:r>
              <a:rPr lang="fr-FR" sz="2000" dirty="0"/>
              <a:t> </a:t>
            </a:r>
            <a:r>
              <a:rPr lang="fr-FR" sz="2000" dirty="0" err="1"/>
              <a:t>some</a:t>
            </a:r>
            <a:r>
              <a:rPr lang="fr-FR" sz="2000" dirty="0"/>
              <a:t> </a:t>
            </a:r>
            <a:r>
              <a:rPr lang="fr-FR" sz="2000" dirty="0" err="1"/>
              <a:t>kind</a:t>
            </a:r>
            <a:r>
              <a:rPr lang="fr-FR" sz="2000" dirty="0"/>
              <a:t> of </a:t>
            </a:r>
            <a:r>
              <a:rPr lang="fr-FR" sz="2000" dirty="0" err="1"/>
              <a:t>relationship</a:t>
            </a:r>
            <a:endParaRPr lang="en-US" sz="2000" dirty="0"/>
          </a:p>
          <a:p>
            <a:pPr marL="0" indent="0">
              <a:lnSpc>
                <a:spcPct val="80000"/>
              </a:lnSpc>
              <a:buNone/>
            </a:pPr>
            <a:r>
              <a:rPr lang="fr-FR" sz="2000" b="1" dirty="0"/>
              <a:t>Causation = </a:t>
            </a:r>
            <a:r>
              <a:rPr lang="fr-FR" sz="2000" dirty="0"/>
              <a:t>One variable causes </a:t>
            </a:r>
            <a:r>
              <a:rPr lang="fr-FR" sz="2000" dirty="0" err="1"/>
              <a:t>something</a:t>
            </a:r>
            <a:r>
              <a:rPr lang="fr-FR" sz="2000" dirty="0"/>
              <a:t> to </a:t>
            </a:r>
            <a:r>
              <a:rPr lang="fr-FR" sz="2000" dirty="0" err="1"/>
              <a:t>happen</a:t>
            </a:r>
            <a:r>
              <a:rPr lang="fr-FR" sz="2000" dirty="0"/>
              <a:t> in </a:t>
            </a:r>
            <a:r>
              <a:rPr lang="fr-FR" sz="2000" dirty="0" err="1"/>
              <a:t>another</a:t>
            </a:r>
            <a:r>
              <a:rPr lang="fr-FR" sz="2000" dirty="0"/>
              <a:t> variable</a:t>
            </a:r>
            <a:endParaRPr lang="en-US" sz="1800" dirty="0"/>
          </a:p>
          <a:p>
            <a:pPr marL="0" indent="0">
              <a:lnSpc>
                <a:spcPct val="80000"/>
              </a:lnSpc>
              <a:buNone/>
            </a:pPr>
            <a:endParaRPr lang="fr-FR" sz="1800" dirty="0"/>
          </a:p>
          <a:p>
            <a:pPr marL="0" indent="0">
              <a:lnSpc>
                <a:spcPct val="80000"/>
              </a:lnSpc>
              <a:buNone/>
            </a:pPr>
            <a:r>
              <a:rPr lang="fr-FR" sz="2000" b="1" dirty="0"/>
              <a:t>CORRELATION CAN BE EXPLAINED BY:</a:t>
            </a:r>
          </a:p>
          <a:p>
            <a:pPr>
              <a:lnSpc>
                <a:spcPct val="80000"/>
              </a:lnSpc>
            </a:pPr>
            <a:endParaRPr lang="fr-FR" sz="1200" b="1" dirty="0"/>
          </a:p>
          <a:p>
            <a:pPr>
              <a:lnSpc>
                <a:spcPct val="80000"/>
              </a:lnSpc>
            </a:pPr>
            <a:r>
              <a:rPr lang="fr-FR" sz="2000" b="1" dirty="0"/>
              <a:t>1. One-</a:t>
            </a:r>
            <a:r>
              <a:rPr lang="fr-FR" sz="2000" b="1" dirty="0" err="1"/>
              <a:t>way</a:t>
            </a:r>
            <a:r>
              <a:rPr lang="fr-FR" sz="2000" b="1" dirty="0"/>
              <a:t> </a:t>
            </a:r>
            <a:r>
              <a:rPr lang="fr-FR" sz="2000" b="1" dirty="0" err="1"/>
              <a:t>causality</a:t>
            </a:r>
            <a:r>
              <a:rPr lang="fr-FR" sz="2000" b="1" dirty="0"/>
              <a:t> : </a:t>
            </a:r>
            <a:r>
              <a:rPr lang="fr-FR" sz="2000" dirty="0"/>
              <a:t>one variable </a:t>
            </a:r>
            <a:r>
              <a:rPr lang="fr-FR" sz="2000" dirty="0" err="1"/>
              <a:t>is</a:t>
            </a:r>
            <a:r>
              <a:rPr lang="fr-FR" sz="2000" dirty="0"/>
              <a:t> the cause of the </a:t>
            </a:r>
            <a:r>
              <a:rPr lang="fr-FR" sz="2000" dirty="0" err="1"/>
              <a:t>other</a:t>
            </a:r>
            <a:r>
              <a:rPr lang="fr-FR" sz="2000" dirty="0"/>
              <a:t> one</a:t>
            </a:r>
          </a:p>
          <a:p>
            <a:pPr marL="0" indent="0">
              <a:lnSpc>
                <a:spcPct val="80000"/>
              </a:lnSpc>
              <a:buNone/>
            </a:pPr>
            <a:r>
              <a:rPr lang="fr-FR" sz="2000" b="1" dirty="0"/>
              <a:t>    Reverse </a:t>
            </a:r>
            <a:r>
              <a:rPr lang="fr-FR" sz="2000" b="1" dirty="0" err="1"/>
              <a:t>causality</a:t>
            </a:r>
            <a:r>
              <a:rPr lang="fr-FR" sz="2000" b="1" dirty="0"/>
              <a:t>: </a:t>
            </a:r>
            <a:r>
              <a:rPr lang="fr-FR" sz="2000" dirty="0"/>
              <a:t>one-</a:t>
            </a:r>
            <a:r>
              <a:rPr lang="fr-FR" sz="2000" dirty="0" err="1"/>
              <a:t>way</a:t>
            </a:r>
            <a:r>
              <a:rPr lang="fr-FR" sz="2000" dirty="0"/>
              <a:t> </a:t>
            </a:r>
            <a:r>
              <a:rPr lang="fr-FR" sz="2000" dirty="0" err="1"/>
              <a:t>causality</a:t>
            </a:r>
            <a:r>
              <a:rPr lang="fr-FR" sz="2000" dirty="0"/>
              <a:t> in the </a:t>
            </a:r>
            <a:r>
              <a:rPr lang="fr-FR" sz="2000" dirty="0" err="1"/>
              <a:t>other</a:t>
            </a:r>
            <a:r>
              <a:rPr lang="fr-FR" sz="2000" dirty="0"/>
              <a:t> direction</a:t>
            </a:r>
          </a:p>
          <a:p>
            <a:pPr>
              <a:lnSpc>
                <a:spcPct val="80000"/>
              </a:lnSpc>
            </a:pPr>
            <a:endParaRPr lang="fr-FR" sz="2000" b="1" dirty="0"/>
          </a:p>
          <a:p>
            <a:pPr>
              <a:lnSpc>
                <a:spcPct val="80000"/>
              </a:lnSpc>
            </a:pPr>
            <a:r>
              <a:rPr lang="en-US" sz="2000" b="1" dirty="0"/>
              <a:t>2. Two-way causality </a:t>
            </a:r>
            <a:r>
              <a:rPr lang="en-US" sz="2000" dirty="0"/>
              <a:t>: both variables may be the cause of each other</a:t>
            </a:r>
          </a:p>
          <a:p>
            <a:pPr>
              <a:lnSpc>
                <a:spcPct val="80000"/>
              </a:lnSpc>
            </a:pPr>
            <a:endParaRPr lang="en-US" sz="2000" dirty="0"/>
          </a:p>
          <a:p>
            <a:pPr>
              <a:lnSpc>
                <a:spcPct val="80000"/>
              </a:lnSpc>
            </a:pPr>
            <a:r>
              <a:rPr lang="en-US" sz="2000" b="1" dirty="0"/>
              <a:t>3. A “confound”, </a:t>
            </a:r>
            <a:r>
              <a:rPr lang="en-US" sz="2000" dirty="0"/>
              <a:t>or third variable may be responsible for the correlation</a:t>
            </a:r>
          </a:p>
          <a:p>
            <a:pPr>
              <a:lnSpc>
                <a:spcPct val="80000"/>
              </a:lnSpc>
            </a:pPr>
            <a:endParaRPr lang="fr-FR" sz="2000" b="1" dirty="0"/>
          </a:p>
          <a:p>
            <a:pPr>
              <a:lnSpc>
                <a:spcPct val="80000"/>
              </a:lnSpc>
            </a:pPr>
            <a:r>
              <a:rPr lang="fr-FR" sz="2000" b="1" dirty="0"/>
              <a:t>4. </a:t>
            </a:r>
            <a:r>
              <a:rPr lang="fr-FR" sz="2000" b="1" dirty="0" err="1"/>
              <a:t>Spurious</a:t>
            </a:r>
            <a:r>
              <a:rPr lang="fr-FR" sz="2000" b="1" dirty="0"/>
              <a:t> </a:t>
            </a:r>
            <a:r>
              <a:rPr lang="fr-FR" sz="2000" b="1" dirty="0" err="1"/>
              <a:t>correlation</a:t>
            </a:r>
            <a:r>
              <a:rPr lang="fr-FR" sz="2000" b="1" dirty="0"/>
              <a:t>: </a:t>
            </a:r>
            <a:r>
              <a:rPr lang="en-CA" sz="2000" dirty="0"/>
              <a:t> A mathematical relationship in which two events or variables have no causal connection.</a:t>
            </a:r>
            <a:endParaRPr lang="en-US" sz="2000" b="1" dirty="0"/>
          </a:p>
          <a:p>
            <a:pPr marL="0" indent="0">
              <a:lnSpc>
                <a:spcPct val="80000"/>
              </a:lnSpc>
              <a:buNone/>
            </a:pPr>
            <a:endParaRPr lang="fr-FR" sz="2000" dirty="0"/>
          </a:p>
        </p:txBody>
      </p:sp>
      <p:cxnSp>
        <p:nvCxnSpPr>
          <p:cNvPr id="5" name="Straight Arrow Connector 4"/>
          <p:cNvCxnSpPr/>
          <p:nvPr/>
        </p:nvCxnSpPr>
        <p:spPr>
          <a:xfrm flipH="1">
            <a:off x="7756675" y="6449657"/>
            <a:ext cx="838200"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388772" y="4065310"/>
            <a:ext cx="51435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X</a:t>
            </a:r>
            <a:endParaRPr lang="en-US" dirty="0"/>
          </a:p>
        </p:txBody>
      </p:sp>
      <p:sp>
        <p:nvSpPr>
          <p:cNvPr id="7" name="Rectangle 6"/>
          <p:cNvSpPr/>
          <p:nvPr/>
        </p:nvSpPr>
        <p:spPr>
          <a:xfrm>
            <a:off x="8417472" y="4065310"/>
            <a:ext cx="51435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Y</a:t>
            </a:r>
            <a:endParaRPr lang="en-US" dirty="0"/>
          </a:p>
        </p:txBody>
      </p:sp>
      <p:cxnSp>
        <p:nvCxnSpPr>
          <p:cNvPr id="8" name="Straight Arrow Connector 7"/>
          <p:cNvCxnSpPr/>
          <p:nvPr/>
        </p:nvCxnSpPr>
        <p:spPr>
          <a:xfrm>
            <a:off x="7884072" y="4217710"/>
            <a:ext cx="5334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884072" y="444631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558634" y="6237386"/>
            <a:ext cx="433388" cy="420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X</a:t>
            </a:r>
            <a:endParaRPr lang="en-US" dirty="0"/>
          </a:p>
        </p:txBody>
      </p:sp>
      <p:sp>
        <p:nvSpPr>
          <p:cNvPr id="11" name="Rectangle 10"/>
          <p:cNvSpPr/>
          <p:nvPr/>
        </p:nvSpPr>
        <p:spPr>
          <a:xfrm>
            <a:off x="8356353" y="6226500"/>
            <a:ext cx="477044" cy="431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Y</a:t>
            </a:r>
            <a:endParaRPr lang="en-US" dirty="0"/>
          </a:p>
        </p:txBody>
      </p:sp>
      <p:sp>
        <p:nvSpPr>
          <p:cNvPr id="12" name="Rectangle 11"/>
          <p:cNvSpPr/>
          <p:nvPr/>
        </p:nvSpPr>
        <p:spPr>
          <a:xfrm>
            <a:off x="7436397" y="5369690"/>
            <a:ext cx="428625"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X</a:t>
            </a:r>
            <a:endParaRPr lang="en-US" dirty="0"/>
          </a:p>
        </p:txBody>
      </p:sp>
      <p:sp>
        <p:nvSpPr>
          <p:cNvPr id="13" name="Rectangle 12"/>
          <p:cNvSpPr/>
          <p:nvPr/>
        </p:nvSpPr>
        <p:spPr>
          <a:xfrm>
            <a:off x="8554791" y="5376040"/>
            <a:ext cx="428625"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Y</a:t>
            </a:r>
            <a:endParaRPr lang="en-US" dirty="0"/>
          </a:p>
        </p:txBody>
      </p:sp>
      <p:sp>
        <p:nvSpPr>
          <p:cNvPr id="14" name="Rectangle 13"/>
          <p:cNvSpPr/>
          <p:nvPr/>
        </p:nvSpPr>
        <p:spPr>
          <a:xfrm>
            <a:off x="7992022" y="4861690"/>
            <a:ext cx="428625"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Z</a:t>
            </a:r>
            <a:endParaRPr lang="en-US" dirty="0"/>
          </a:p>
        </p:txBody>
      </p:sp>
      <p:cxnSp>
        <p:nvCxnSpPr>
          <p:cNvPr id="15" name="Straight Arrow Connector 14"/>
          <p:cNvCxnSpPr>
            <a:stCxn id="13" idx="1"/>
            <a:endCxn id="12" idx="3"/>
          </p:cNvCxnSpPr>
          <p:nvPr/>
        </p:nvCxnSpPr>
        <p:spPr>
          <a:xfrm flipH="1" flipV="1">
            <a:off x="7865022" y="5560190"/>
            <a:ext cx="689769" cy="635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3"/>
            <a:endCxn id="13" idx="0"/>
          </p:cNvCxnSpPr>
          <p:nvPr/>
        </p:nvCxnSpPr>
        <p:spPr>
          <a:xfrm>
            <a:off x="8420647" y="5052190"/>
            <a:ext cx="348457" cy="323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4" idx="1"/>
            <a:endCxn id="12" idx="0"/>
          </p:cNvCxnSpPr>
          <p:nvPr/>
        </p:nvCxnSpPr>
        <p:spPr>
          <a:xfrm flipH="1">
            <a:off x="7650710" y="5052190"/>
            <a:ext cx="341312" cy="317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464972" y="2641160"/>
            <a:ext cx="51435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X</a:t>
            </a:r>
            <a:endParaRPr lang="en-US" dirty="0"/>
          </a:p>
        </p:txBody>
      </p:sp>
      <p:sp>
        <p:nvSpPr>
          <p:cNvPr id="19" name="Rectangle 18"/>
          <p:cNvSpPr/>
          <p:nvPr/>
        </p:nvSpPr>
        <p:spPr>
          <a:xfrm>
            <a:off x="8493672" y="2641160"/>
            <a:ext cx="51435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Y</a:t>
            </a:r>
            <a:endParaRPr lang="en-US" dirty="0"/>
          </a:p>
        </p:txBody>
      </p:sp>
      <p:cxnSp>
        <p:nvCxnSpPr>
          <p:cNvPr id="20" name="Straight Arrow Connector 19"/>
          <p:cNvCxnSpPr/>
          <p:nvPr/>
        </p:nvCxnSpPr>
        <p:spPr>
          <a:xfrm>
            <a:off x="7960272" y="2793560"/>
            <a:ext cx="5334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7010153" y="747111"/>
            <a:ext cx="1756322" cy="147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724507" y="1526619"/>
            <a:ext cx="769165" cy="6174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45888" y="1226819"/>
            <a:ext cx="1022588" cy="307777"/>
          </a:xfrm>
          <a:prstGeom prst="rect">
            <a:avLst/>
          </a:prstGeom>
        </p:spPr>
        <p:txBody>
          <a:bodyPr wrap="none">
            <a:spAutoFit/>
          </a:bodyPr>
          <a:lstStyle/>
          <a:p>
            <a:r>
              <a:rPr lang="fr-FR" sz="1400" b="1" dirty="0" err="1"/>
              <a:t>Correlation</a:t>
            </a:r>
            <a:endParaRPr lang="en-US" sz="1400" dirty="0"/>
          </a:p>
        </p:txBody>
      </p:sp>
      <p:sp>
        <p:nvSpPr>
          <p:cNvPr id="23" name="Rectangle 22"/>
          <p:cNvSpPr/>
          <p:nvPr/>
        </p:nvSpPr>
        <p:spPr>
          <a:xfrm>
            <a:off x="7645947" y="1668377"/>
            <a:ext cx="921984" cy="307777"/>
          </a:xfrm>
          <a:prstGeom prst="rect">
            <a:avLst/>
          </a:prstGeom>
        </p:spPr>
        <p:txBody>
          <a:bodyPr wrap="none">
            <a:spAutoFit/>
          </a:bodyPr>
          <a:lstStyle/>
          <a:p>
            <a:r>
              <a:rPr lang="fr-FR" sz="1400" b="1" dirty="0"/>
              <a:t>Causation</a:t>
            </a:r>
            <a:endParaRPr lang="en-US" sz="1400" dirty="0"/>
          </a:p>
        </p:txBody>
      </p:sp>
      <p:sp>
        <p:nvSpPr>
          <p:cNvPr id="24" name="Rectangle 23">
            <a:extLst>
              <a:ext uri="{FF2B5EF4-FFF2-40B4-BE49-F238E27FC236}">
                <a16:creationId xmlns:a16="http://schemas.microsoft.com/office/drawing/2014/main" id="{2FF5FDDF-C279-421B-A9DD-2AE41975AD8C}"/>
              </a:ext>
            </a:extLst>
          </p:cNvPr>
          <p:cNvSpPr/>
          <p:nvPr/>
        </p:nvSpPr>
        <p:spPr>
          <a:xfrm>
            <a:off x="7477672" y="3379510"/>
            <a:ext cx="51435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X</a:t>
            </a:r>
            <a:endParaRPr lang="en-US" dirty="0"/>
          </a:p>
        </p:txBody>
      </p:sp>
      <p:sp>
        <p:nvSpPr>
          <p:cNvPr id="25" name="Rectangle 24">
            <a:extLst>
              <a:ext uri="{FF2B5EF4-FFF2-40B4-BE49-F238E27FC236}">
                <a16:creationId xmlns:a16="http://schemas.microsoft.com/office/drawing/2014/main" id="{70B32ECA-A5CF-4A09-A6C5-71746F3E8BCB}"/>
              </a:ext>
            </a:extLst>
          </p:cNvPr>
          <p:cNvSpPr/>
          <p:nvPr/>
        </p:nvSpPr>
        <p:spPr>
          <a:xfrm>
            <a:off x="8506372" y="3379510"/>
            <a:ext cx="51435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Y</a:t>
            </a:r>
            <a:endParaRPr lang="en-US" dirty="0"/>
          </a:p>
        </p:txBody>
      </p:sp>
      <p:cxnSp>
        <p:nvCxnSpPr>
          <p:cNvPr id="26" name="Straight Arrow Connector 25">
            <a:extLst>
              <a:ext uri="{FF2B5EF4-FFF2-40B4-BE49-F238E27FC236}">
                <a16:creationId xmlns:a16="http://schemas.microsoft.com/office/drawing/2014/main" id="{52D795F0-3F0A-436A-B2AA-1711E18413AC}"/>
              </a:ext>
            </a:extLst>
          </p:cNvPr>
          <p:cNvCxnSpPr>
            <a:cxnSpLocks/>
            <a:stCxn id="25" idx="1"/>
          </p:cNvCxnSpPr>
          <p:nvPr/>
        </p:nvCxnSpPr>
        <p:spPr>
          <a:xfrm flipH="1" flipV="1">
            <a:off x="7992022" y="3595410"/>
            <a:ext cx="51435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9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8" grpId="0" animBg="1"/>
      <p:bldP spid="19"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862" t="19254" r="15541" b="23488"/>
          <a:stretch/>
        </p:blipFill>
        <p:spPr>
          <a:xfrm>
            <a:off x="904560" y="1491341"/>
            <a:ext cx="8239440" cy="3811077"/>
          </a:xfrm>
          <a:prstGeom prst="rect">
            <a:avLst/>
          </a:prstGeom>
        </p:spPr>
      </p:pic>
      <p:sp>
        <p:nvSpPr>
          <p:cNvPr id="11" name="Rectangle 10"/>
          <p:cNvSpPr/>
          <p:nvPr/>
        </p:nvSpPr>
        <p:spPr>
          <a:xfrm>
            <a:off x="92622" y="1142551"/>
            <a:ext cx="4572000" cy="923330"/>
          </a:xfrm>
          <a:prstGeom prst="rect">
            <a:avLst/>
          </a:prstGeom>
        </p:spPr>
        <p:txBody>
          <a:bodyPr>
            <a:spAutoFit/>
          </a:bodyPr>
          <a:lstStyle/>
          <a:p>
            <a:r>
              <a:rPr lang="en-US" b="1" dirty="0"/>
              <a:t>One/Two Way Causality?</a:t>
            </a:r>
          </a:p>
          <a:p>
            <a:r>
              <a:rPr lang="fr-FR" b="1" dirty="0" err="1"/>
              <a:t>Confounds</a:t>
            </a:r>
            <a:r>
              <a:rPr lang="fr-FR" b="1" dirty="0"/>
              <a:t>?</a:t>
            </a:r>
          </a:p>
          <a:p>
            <a:r>
              <a:rPr lang="fr-FR" b="1" dirty="0" err="1"/>
              <a:t>Spurious</a:t>
            </a:r>
            <a:r>
              <a:rPr lang="fr-FR" b="1" dirty="0"/>
              <a:t> </a:t>
            </a:r>
            <a:r>
              <a:rPr lang="fr-FR" b="1" dirty="0" err="1"/>
              <a:t>Correlation</a:t>
            </a:r>
            <a:r>
              <a:rPr lang="fr-FR" b="1" dirty="0"/>
              <a:t>?</a:t>
            </a:r>
            <a:endParaRPr lang="en-US" dirty="0"/>
          </a:p>
        </p:txBody>
      </p:sp>
      <p:sp>
        <p:nvSpPr>
          <p:cNvPr id="12" name="TextBox 11"/>
          <p:cNvSpPr txBox="1"/>
          <p:nvPr/>
        </p:nvSpPr>
        <p:spPr>
          <a:xfrm>
            <a:off x="3113118" y="235009"/>
            <a:ext cx="3413114" cy="830997"/>
          </a:xfrm>
          <a:prstGeom prst="rect">
            <a:avLst/>
          </a:prstGeom>
          <a:noFill/>
        </p:spPr>
        <p:txBody>
          <a:bodyPr wrap="none" rtlCol="0">
            <a:spAutoFit/>
          </a:bodyPr>
          <a:lstStyle/>
          <a:p>
            <a:r>
              <a:rPr lang="fr-FR" sz="2800" b="1" dirty="0" err="1">
                <a:solidFill>
                  <a:srgbClr val="78BE20"/>
                </a:solidFill>
                <a:ea typeface="+mj-ea"/>
                <a:cs typeface="Arial" panose="020B0604020202020204" pitchFamily="34" charset="0"/>
              </a:rPr>
              <a:t>Making</a:t>
            </a:r>
            <a:r>
              <a:rPr lang="fr-FR" sz="2800" b="1" dirty="0">
                <a:solidFill>
                  <a:srgbClr val="78BE20"/>
                </a:solidFill>
                <a:ea typeface="+mj-ea"/>
                <a:cs typeface="Arial" panose="020B0604020202020204" pitchFamily="34" charset="0"/>
              </a:rPr>
              <a:t> Causal Claims</a:t>
            </a:r>
          </a:p>
          <a:p>
            <a:pPr algn="ctr"/>
            <a:r>
              <a:rPr lang="fr-FR" sz="2000" b="1" i="1" dirty="0" err="1">
                <a:solidFill>
                  <a:srgbClr val="78BE20"/>
                </a:solidFill>
                <a:ea typeface="+mj-ea"/>
                <a:cs typeface="Arial" panose="020B0604020202020204" pitchFamily="34" charset="0"/>
              </a:rPr>
              <a:t>Examples</a:t>
            </a:r>
            <a:endParaRPr lang="en-US" i="1" dirty="0"/>
          </a:p>
        </p:txBody>
      </p:sp>
      <p:sp>
        <p:nvSpPr>
          <p:cNvPr id="13" name="Rectangle 12"/>
          <p:cNvSpPr/>
          <p:nvPr/>
        </p:nvSpPr>
        <p:spPr>
          <a:xfrm>
            <a:off x="4282252" y="5799005"/>
            <a:ext cx="96569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N. Cage</a:t>
            </a:r>
            <a:endParaRPr lang="en-US" sz="1400" dirty="0"/>
          </a:p>
        </p:txBody>
      </p:sp>
      <p:sp>
        <p:nvSpPr>
          <p:cNvPr id="14" name="Rectangle 13"/>
          <p:cNvSpPr/>
          <p:nvPr/>
        </p:nvSpPr>
        <p:spPr>
          <a:xfrm>
            <a:off x="6042441" y="5799005"/>
            <a:ext cx="967582"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t>drownings</a:t>
            </a:r>
            <a:endParaRPr lang="en-US" sz="1400" dirty="0"/>
          </a:p>
        </p:txBody>
      </p:sp>
      <p:cxnSp>
        <p:nvCxnSpPr>
          <p:cNvPr id="18" name="Straight Connector 17"/>
          <p:cNvCxnSpPr/>
          <p:nvPr/>
        </p:nvCxnSpPr>
        <p:spPr>
          <a:xfrm>
            <a:off x="2394050" y="5401814"/>
            <a:ext cx="43912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20081" y="5788116"/>
            <a:ext cx="930063" cy="338554"/>
          </a:xfrm>
          <a:prstGeom prst="rect">
            <a:avLst/>
          </a:prstGeom>
        </p:spPr>
        <p:txBody>
          <a:bodyPr wrap="none">
            <a:spAutoFit/>
          </a:bodyPr>
          <a:lstStyle/>
          <a:p>
            <a:r>
              <a:rPr lang="fr-FR" sz="1600" b="1" dirty="0" err="1">
                <a:solidFill>
                  <a:schemeClr val="accent1">
                    <a:lumMod val="50000"/>
                  </a:schemeClr>
                </a:solidFill>
                <a:sym typeface="Wingdings" panose="05000000000000000000" pitchFamily="2" charset="2"/>
              </a:rPr>
              <a:t>Spurious</a:t>
            </a:r>
            <a:endParaRPr lang="en-US" sz="1600" b="1" dirty="0">
              <a:solidFill>
                <a:schemeClr val="accent1">
                  <a:lumMod val="50000"/>
                </a:schemeClr>
              </a:solidFill>
            </a:endParaRPr>
          </a:p>
        </p:txBody>
      </p:sp>
      <p:cxnSp>
        <p:nvCxnSpPr>
          <p:cNvPr id="21" name="Straight Arrow Connector 20"/>
          <p:cNvCxnSpPr/>
          <p:nvPr/>
        </p:nvCxnSpPr>
        <p:spPr>
          <a:xfrm flipH="1" flipV="1">
            <a:off x="5310632" y="5989723"/>
            <a:ext cx="689769" cy="635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681296" y="6421408"/>
            <a:ext cx="3376245" cy="307777"/>
          </a:xfrm>
          <a:prstGeom prst="rect">
            <a:avLst/>
          </a:prstGeom>
        </p:spPr>
        <p:txBody>
          <a:bodyPr wrap="none">
            <a:spAutoFit/>
          </a:bodyPr>
          <a:lstStyle/>
          <a:p>
            <a:r>
              <a:rPr lang="en-US" sz="1400" dirty="0"/>
              <a:t>http://tylervigen.com/spurious-correlations</a:t>
            </a:r>
          </a:p>
        </p:txBody>
      </p:sp>
    </p:spTree>
    <p:extLst>
      <p:ext uri="{BB962C8B-B14F-4D97-AF65-F5344CB8AC3E}">
        <p14:creationId xmlns:p14="http://schemas.microsoft.com/office/powerpoint/2010/main" val="7405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media.licdn.com/mpr/mpr/shrinknp_800_800/AAEAAQAAAAAAAANoAAAAJDU3Njk4MjVjLTBmOGQtNDMwMi04MGJjLTZkYTAxNjA0MjhkM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118" y="1189420"/>
            <a:ext cx="5761767" cy="328420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4081" y="1431158"/>
            <a:ext cx="4572000" cy="923330"/>
          </a:xfrm>
          <a:prstGeom prst="rect">
            <a:avLst/>
          </a:prstGeom>
        </p:spPr>
        <p:txBody>
          <a:bodyPr>
            <a:spAutoFit/>
          </a:bodyPr>
          <a:lstStyle/>
          <a:p>
            <a:r>
              <a:rPr lang="en-US" b="1" dirty="0"/>
              <a:t>One/Two Way Causality?</a:t>
            </a:r>
          </a:p>
          <a:p>
            <a:r>
              <a:rPr lang="fr-FR" b="1" dirty="0" err="1"/>
              <a:t>Confounds</a:t>
            </a:r>
            <a:r>
              <a:rPr lang="fr-FR" b="1" dirty="0"/>
              <a:t>?</a:t>
            </a:r>
          </a:p>
          <a:p>
            <a:r>
              <a:rPr lang="fr-FR" b="1" dirty="0" err="1"/>
              <a:t>Spurious</a:t>
            </a:r>
            <a:r>
              <a:rPr lang="fr-FR" b="1" dirty="0"/>
              <a:t> </a:t>
            </a:r>
            <a:r>
              <a:rPr lang="fr-FR" b="1" dirty="0" err="1"/>
              <a:t>Correlation</a:t>
            </a:r>
            <a:r>
              <a:rPr lang="fr-FR" b="1" dirty="0"/>
              <a:t>?</a:t>
            </a:r>
            <a:endParaRPr lang="en-US" dirty="0"/>
          </a:p>
        </p:txBody>
      </p:sp>
      <p:sp>
        <p:nvSpPr>
          <p:cNvPr id="12" name="TextBox 11"/>
          <p:cNvSpPr txBox="1"/>
          <p:nvPr/>
        </p:nvSpPr>
        <p:spPr>
          <a:xfrm>
            <a:off x="3113118" y="235009"/>
            <a:ext cx="3413114" cy="830997"/>
          </a:xfrm>
          <a:prstGeom prst="rect">
            <a:avLst/>
          </a:prstGeom>
          <a:noFill/>
        </p:spPr>
        <p:txBody>
          <a:bodyPr wrap="none" rtlCol="0">
            <a:spAutoFit/>
          </a:bodyPr>
          <a:lstStyle/>
          <a:p>
            <a:r>
              <a:rPr lang="fr-FR" sz="2800" b="1" dirty="0" err="1">
                <a:solidFill>
                  <a:srgbClr val="78BE20"/>
                </a:solidFill>
                <a:ea typeface="+mj-ea"/>
                <a:cs typeface="Arial" panose="020B0604020202020204" pitchFamily="34" charset="0"/>
              </a:rPr>
              <a:t>Making</a:t>
            </a:r>
            <a:r>
              <a:rPr lang="fr-FR" sz="2800" b="1" dirty="0">
                <a:solidFill>
                  <a:srgbClr val="78BE20"/>
                </a:solidFill>
                <a:ea typeface="+mj-ea"/>
                <a:cs typeface="Arial" panose="020B0604020202020204" pitchFamily="34" charset="0"/>
              </a:rPr>
              <a:t> Causal Claims</a:t>
            </a:r>
          </a:p>
          <a:p>
            <a:pPr algn="ctr"/>
            <a:r>
              <a:rPr lang="fr-FR" sz="2000" b="1" i="1" dirty="0" err="1">
                <a:solidFill>
                  <a:srgbClr val="78BE20"/>
                </a:solidFill>
                <a:ea typeface="+mj-ea"/>
                <a:cs typeface="Arial" panose="020B0604020202020204" pitchFamily="34" charset="0"/>
              </a:rPr>
              <a:t>Examples</a:t>
            </a:r>
            <a:endParaRPr lang="en-US" i="1" dirty="0"/>
          </a:p>
        </p:txBody>
      </p:sp>
      <p:sp>
        <p:nvSpPr>
          <p:cNvPr id="13" name="Rectangle 12"/>
          <p:cNvSpPr/>
          <p:nvPr/>
        </p:nvSpPr>
        <p:spPr>
          <a:xfrm>
            <a:off x="4282252" y="6263463"/>
            <a:ext cx="96569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t>Ice</a:t>
            </a:r>
            <a:r>
              <a:rPr lang="fr-FR" sz="1400" dirty="0"/>
              <a:t> </a:t>
            </a:r>
            <a:r>
              <a:rPr lang="fr-FR" sz="1400" dirty="0" err="1"/>
              <a:t>cream</a:t>
            </a:r>
            <a:endParaRPr lang="en-US" sz="1400" dirty="0"/>
          </a:p>
        </p:txBody>
      </p:sp>
      <p:sp>
        <p:nvSpPr>
          <p:cNvPr id="14" name="Rectangle 13"/>
          <p:cNvSpPr/>
          <p:nvPr/>
        </p:nvSpPr>
        <p:spPr>
          <a:xfrm>
            <a:off x="6042441" y="6263463"/>
            <a:ext cx="967582"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t>Fires</a:t>
            </a:r>
            <a:endParaRPr lang="en-US" sz="1400" dirty="0"/>
          </a:p>
        </p:txBody>
      </p:sp>
      <p:sp>
        <p:nvSpPr>
          <p:cNvPr id="15" name="Rectangle 14"/>
          <p:cNvSpPr/>
          <p:nvPr/>
        </p:nvSpPr>
        <p:spPr>
          <a:xfrm>
            <a:off x="5037612" y="5480276"/>
            <a:ext cx="1237064" cy="477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t>Weather</a:t>
            </a:r>
            <a:endParaRPr lang="en-US" sz="1400" dirty="0"/>
          </a:p>
        </p:txBody>
      </p:sp>
      <p:cxnSp>
        <p:nvCxnSpPr>
          <p:cNvPr id="16" name="Straight Arrow Connector 15"/>
          <p:cNvCxnSpPr>
            <a:stCxn id="15" idx="3"/>
            <a:endCxn id="14" idx="0"/>
          </p:cNvCxnSpPr>
          <p:nvPr/>
        </p:nvCxnSpPr>
        <p:spPr>
          <a:xfrm>
            <a:off x="6274676" y="5718835"/>
            <a:ext cx="251556" cy="544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5" idx="1"/>
            <a:endCxn id="13" idx="0"/>
          </p:cNvCxnSpPr>
          <p:nvPr/>
        </p:nvCxnSpPr>
        <p:spPr>
          <a:xfrm flipH="1">
            <a:off x="4765099" y="5718835"/>
            <a:ext cx="272513" cy="544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394050" y="5401814"/>
            <a:ext cx="43912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20081" y="5788116"/>
            <a:ext cx="1018869" cy="338554"/>
          </a:xfrm>
          <a:prstGeom prst="rect">
            <a:avLst/>
          </a:prstGeom>
        </p:spPr>
        <p:txBody>
          <a:bodyPr wrap="none">
            <a:spAutoFit/>
          </a:bodyPr>
          <a:lstStyle/>
          <a:p>
            <a:r>
              <a:rPr lang="fr-FR" sz="1600" b="1">
                <a:solidFill>
                  <a:schemeClr val="accent1">
                    <a:lumMod val="50000"/>
                  </a:schemeClr>
                </a:solidFill>
                <a:sym typeface="Wingdings" panose="05000000000000000000" pitchFamily="2" charset="2"/>
              </a:rPr>
              <a:t>Confound</a:t>
            </a:r>
            <a:endParaRPr lang="en-US" sz="1600" b="1">
              <a:solidFill>
                <a:schemeClr val="accent1">
                  <a:lumMod val="50000"/>
                </a:schemeClr>
              </a:solidFill>
            </a:endParaRPr>
          </a:p>
        </p:txBody>
      </p:sp>
      <p:cxnSp>
        <p:nvCxnSpPr>
          <p:cNvPr id="21" name="Straight Arrow Connector 20"/>
          <p:cNvCxnSpPr/>
          <p:nvPr/>
        </p:nvCxnSpPr>
        <p:spPr>
          <a:xfrm flipH="1" flipV="1">
            <a:off x="5310632" y="6454181"/>
            <a:ext cx="689769" cy="635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1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78" y="2608194"/>
            <a:ext cx="7422383" cy="1200329"/>
          </a:xfrm>
          <a:prstGeom prst="rect">
            <a:avLst/>
          </a:prstGeom>
        </p:spPr>
        <p:txBody>
          <a:bodyPr wrap="square">
            <a:spAutoFit/>
          </a:bodyPr>
          <a:lstStyle/>
          <a:p>
            <a:pPr marL="609600" indent="-609600">
              <a:lnSpc>
                <a:spcPct val="90000"/>
              </a:lnSpc>
            </a:pPr>
            <a:r>
              <a:rPr lang="en-US" sz="2000" b="1" dirty="0"/>
              <a:t>	“Watching too much TV is bad for health!”	</a:t>
            </a:r>
          </a:p>
          <a:p>
            <a:pPr marL="609600" indent="-609600">
              <a:lnSpc>
                <a:spcPct val="90000"/>
              </a:lnSpc>
            </a:pPr>
            <a:r>
              <a:rPr lang="en-US" sz="2000" b="1" dirty="0"/>
              <a:t>	</a:t>
            </a:r>
            <a:r>
              <a:rPr lang="en-US" sz="2000" dirty="0"/>
              <a:t>A survey of 1,254 people found that heavy television viewers were more likely than others to experience headaches, backaches, and joint pains.</a:t>
            </a:r>
          </a:p>
        </p:txBody>
      </p:sp>
      <p:sp>
        <p:nvSpPr>
          <p:cNvPr id="11" name="Rectangle 10"/>
          <p:cNvSpPr/>
          <p:nvPr/>
        </p:nvSpPr>
        <p:spPr>
          <a:xfrm>
            <a:off x="465612" y="1189420"/>
            <a:ext cx="4572000" cy="923330"/>
          </a:xfrm>
          <a:prstGeom prst="rect">
            <a:avLst/>
          </a:prstGeom>
        </p:spPr>
        <p:txBody>
          <a:bodyPr>
            <a:spAutoFit/>
          </a:bodyPr>
          <a:lstStyle/>
          <a:p>
            <a:r>
              <a:rPr lang="en-US" b="1" dirty="0"/>
              <a:t>One/Two Way Causality?</a:t>
            </a:r>
          </a:p>
          <a:p>
            <a:r>
              <a:rPr lang="fr-FR" b="1" dirty="0" err="1"/>
              <a:t>Confounds</a:t>
            </a:r>
            <a:r>
              <a:rPr lang="fr-FR" b="1" dirty="0"/>
              <a:t>?</a:t>
            </a:r>
          </a:p>
          <a:p>
            <a:r>
              <a:rPr lang="fr-FR" b="1" dirty="0" err="1"/>
              <a:t>Spurious</a:t>
            </a:r>
            <a:r>
              <a:rPr lang="fr-FR" b="1" dirty="0"/>
              <a:t> </a:t>
            </a:r>
            <a:r>
              <a:rPr lang="fr-FR" b="1" dirty="0" err="1"/>
              <a:t>Correlation</a:t>
            </a:r>
            <a:r>
              <a:rPr lang="fr-FR" b="1" dirty="0"/>
              <a:t>?</a:t>
            </a:r>
            <a:endParaRPr lang="en-US" dirty="0"/>
          </a:p>
        </p:txBody>
      </p:sp>
      <p:sp>
        <p:nvSpPr>
          <p:cNvPr id="12" name="TextBox 11"/>
          <p:cNvSpPr txBox="1"/>
          <p:nvPr/>
        </p:nvSpPr>
        <p:spPr>
          <a:xfrm>
            <a:off x="3113118" y="235009"/>
            <a:ext cx="3413114" cy="830997"/>
          </a:xfrm>
          <a:prstGeom prst="rect">
            <a:avLst/>
          </a:prstGeom>
          <a:noFill/>
        </p:spPr>
        <p:txBody>
          <a:bodyPr wrap="none" rtlCol="0">
            <a:spAutoFit/>
          </a:bodyPr>
          <a:lstStyle/>
          <a:p>
            <a:r>
              <a:rPr lang="fr-FR" sz="2800" b="1" dirty="0" err="1">
                <a:solidFill>
                  <a:srgbClr val="78BE20"/>
                </a:solidFill>
                <a:ea typeface="+mj-ea"/>
                <a:cs typeface="Arial" panose="020B0604020202020204" pitchFamily="34" charset="0"/>
              </a:rPr>
              <a:t>Making</a:t>
            </a:r>
            <a:r>
              <a:rPr lang="fr-FR" sz="2800" b="1" dirty="0">
                <a:solidFill>
                  <a:srgbClr val="78BE20"/>
                </a:solidFill>
                <a:ea typeface="+mj-ea"/>
                <a:cs typeface="Arial" panose="020B0604020202020204" pitchFamily="34" charset="0"/>
              </a:rPr>
              <a:t> Causal Claims</a:t>
            </a:r>
          </a:p>
          <a:p>
            <a:pPr algn="ctr"/>
            <a:r>
              <a:rPr lang="fr-FR" sz="2000" b="1" i="1" dirty="0" err="1">
                <a:solidFill>
                  <a:srgbClr val="78BE20"/>
                </a:solidFill>
                <a:ea typeface="+mj-ea"/>
                <a:cs typeface="Arial" panose="020B0604020202020204" pitchFamily="34" charset="0"/>
              </a:rPr>
              <a:t>Examples</a:t>
            </a:r>
            <a:endParaRPr lang="en-US" i="1" dirty="0"/>
          </a:p>
        </p:txBody>
      </p:sp>
      <p:pic>
        <p:nvPicPr>
          <p:cNvPr id="1026" name="Picture 2" descr="Image result for vancouver 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148" y="2916621"/>
            <a:ext cx="909275" cy="9062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439905" y="5590803"/>
            <a:ext cx="96569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Pain</a:t>
            </a:r>
            <a:endParaRPr lang="en-US" sz="1600" dirty="0"/>
          </a:p>
        </p:txBody>
      </p:sp>
      <p:sp>
        <p:nvSpPr>
          <p:cNvPr id="15" name="Rectangle 14"/>
          <p:cNvSpPr/>
          <p:nvPr/>
        </p:nvSpPr>
        <p:spPr>
          <a:xfrm>
            <a:off x="6348824" y="5578573"/>
            <a:ext cx="967582"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TV</a:t>
            </a:r>
            <a:endParaRPr lang="en-US" sz="1600" dirty="0"/>
          </a:p>
        </p:txBody>
      </p:sp>
      <p:sp>
        <p:nvSpPr>
          <p:cNvPr id="20" name="Rectangle 19"/>
          <p:cNvSpPr/>
          <p:nvPr/>
        </p:nvSpPr>
        <p:spPr>
          <a:xfrm>
            <a:off x="850900" y="5269320"/>
            <a:ext cx="3337449" cy="830997"/>
          </a:xfrm>
          <a:prstGeom prst="rect">
            <a:avLst/>
          </a:prstGeom>
        </p:spPr>
        <p:txBody>
          <a:bodyPr wrap="square">
            <a:spAutoFit/>
          </a:bodyPr>
          <a:lstStyle/>
          <a:p>
            <a:r>
              <a:rPr lang="fr-FR" sz="1600" b="1" dirty="0">
                <a:solidFill>
                  <a:schemeClr val="accent1">
                    <a:lumMod val="50000"/>
                  </a:schemeClr>
                </a:solidFill>
                <a:sym typeface="Wingdings" panose="05000000000000000000" pitchFamily="2" charset="2"/>
              </a:rPr>
              <a:t>Reverse </a:t>
            </a:r>
            <a:r>
              <a:rPr lang="fr-FR" sz="1600" b="1" dirty="0" err="1">
                <a:solidFill>
                  <a:schemeClr val="accent1">
                    <a:lumMod val="50000"/>
                  </a:schemeClr>
                </a:solidFill>
                <a:sym typeface="Wingdings" panose="05000000000000000000" pitchFamily="2" charset="2"/>
              </a:rPr>
              <a:t>causality</a:t>
            </a:r>
            <a:endParaRPr lang="fr-FR" sz="1600" b="1" dirty="0">
              <a:solidFill>
                <a:schemeClr val="accent1">
                  <a:lumMod val="50000"/>
                </a:schemeClr>
              </a:solidFill>
              <a:sym typeface="Wingdings" panose="05000000000000000000" pitchFamily="2" charset="2"/>
            </a:endParaRPr>
          </a:p>
          <a:p>
            <a:r>
              <a:rPr lang="fr-FR" sz="1600" b="1" dirty="0">
                <a:solidFill>
                  <a:schemeClr val="accent1">
                    <a:lumMod val="50000"/>
                  </a:schemeClr>
                </a:solidFill>
                <a:sym typeface="Wingdings" panose="05000000000000000000" pitchFamily="2" charset="2"/>
              </a:rPr>
              <a:t>(in the </a:t>
            </a:r>
            <a:r>
              <a:rPr lang="fr-FR" sz="1600" b="1" dirty="0" err="1">
                <a:solidFill>
                  <a:schemeClr val="accent1">
                    <a:lumMod val="50000"/>
                  </a:schemeClr>
                </a:solidFill>
                <a:sym typeface="Wingdings" panose="05000000000000000000" pitchFamily="2" charset="2"/>
              </a:rPr>
              <a:t>other</a:t>
            </a:r>
            <a:r>
              <a:rPr lang="fr-FR" sz="1600" b="1" dirty="0">
                <a:solidFill>
                  <a:schemeClr val="accent1">
                    <a:lumMod val="50000"/>
                  </a:schemeClr>
                </a:solidFill>
                <a:sym typeface="Wingdings" panose="05000000000000000000" pitchFamily="2" charset="2"/>
              </a:rPr>
              <a:t> direction as </a:t>
            </a:r>
            <a:r>
              <a:rPr lang="fr-FR" sz="1600" b="1" dirty="0" err="1">
                <a:solidFill>
                  <a:schemeClr val="accent1">
                    <a:lumMod val="50000"/>
                  </a:schemeClr>
                </a:solidFill>
                <a:sym typeface="Wingdings" panose="05000000000000000000" pitchFamily="2" charset="2"/>
              </a:rPr>
              <a:t>suggested</a:t>
            </a:r>
            <a:r>
              <a:rPr lang="fr-FR" sz="1600" b="1" dirty="0">
                <a:solidFill>
                  <a:schemeClr val="accent1">
                    <a:lumMod val="50000"/>
                  </a:schemeClr>
                </a:solidFill>
                <a:sym typeface="Wingdings" panose="05000000000000000000" pitchFamily="2" charset="2"/>
              </a:rPr>
              <a:t>)</a:t>
            </a:r>
          </a:p>
          <a:p>
            <a:r>
              <a:rPr lang="fr-FR" sz="1600" b="1" dirty="0" err="1">
                <a:solidFill>
                  <a:schemeClr val="accent1">
                    <a:lumMod val="50000"/>
                  </a:schemeClr>
                </a:solidFill>
                <a:sym typeface="Wingdings" panose="05000000000000000000" pitchFamily="2" charset="2"/>
              </a:rPr>
              <a:t>Confounds</a:t>
            </a:r>
            <a:endParaRPr lang="en-US" sz="1600" b="1" dirty="0">
              <a:solidFill>
                <a:schemeClr val="accent1">
                  <a:lumMod val="50000"/>
                </a:schemeClr>
              </a:solidFill>
            </a:endParaRPr>
          </a:p>
        </p:txBody>
      </p:sp>
      <p:cxnSp>
        <p:nvCxnSpPr>
          <p:cNvPr id="21" name="Straight Arrow Connector 20"/>
          <p:cNvCxnSpPr>
            <a:stCxn id="14" idx="3"/>
            <a:endCxn id="15" idx="1"/>
          </p:cNvCxnSpPr>
          <p:nvPr/>
        </p:nvCxnSpPr>
        <p:spPr>
          <a:xfrm flipV="1">
            <a:off x="5405599" y="5769073"/>
            <a:ext cx="943225" cy="1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90012" y="4802358"/>
            <a:ext cx="1336220" cy="477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e.g. </a:t>
            </a:r>
            <a:r>
              <a:rPr lang="fr-FR" sz="1600" dirty="0" err="1"/>
              <a:t>Demog</a:t>
            </a:r>
            <a:r>
              <a:rPr lang="fr-FR" sz="1600" dirty="0"/>
              <a:t>.,  </a:t>
            </a:r>
            <a:r>
              <a:rPr lang="fr-FR" sz="1600" dirty="0" err="1"/>
              <a:t>Socioeco</a:t>
            </a:r>
            <a:r>
              <a:rPr lang="fr-FR" sz="1600" dirty="0"/>
              <a:t>.</a:t>
            </a:r>
            <a:endParaRPr lang="en-US" sz="1600" dirty="0"/>
          </a:p>
        </p:txBody>
      </p:sp>
      <p:cxnSp>
        <p:nvCxnSpPr>
          <p:cNvPr id="23" name="Straight Arrow Connector 22"/>
          <p:cNvCxnSpPr>
            <a:cxnSpLocks/>
            <a:stCxn id="22" idx="3"/>
          </p:cNvCxnSpPr>
          <p:nvPr/>
        </p:nvCxnSpPr>
        <p:spPr>
          <a:xfrm>
            <a:off x="6526232" y="5040917"/>
            <a:ext cx="152400" cy="544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a:stCxn id="22" idx="1"/>
          </p:cNvCxnSpPr>
          <p:nvPr/>
        </p:nvCxnSpPr>
        <p:spPr>
          <a:xfrm flipH="1">
            <a:off x="4917500" y="5040917"/>
            <a:ext cx="272512" cy="544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41347" y="4723896"/>
            <a:ext cx="43912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73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020C1-BCEE-54F1-FBE5-2CCEDE3A4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163" y="4953304"/>
            <a:ext cx="2417982" cy="705002"/>
          </a:xfrm>
          <a:prstGeom prst="rect">
            <a:avLst/>
          </a:prstGeom>
        </p:spPr>
      </p:pic>
      <p:pic>
        <p:nvPicPr>
          <p:cNvPr id="16" name="Picture 15">
            <a:extLst>
              <a:ext uri="{FF2B5EF4-FFF2-40B4-BE49-F238E27FC236}">
                <a16:creationId xmlns:a16="http://schemas.microsoft.com/office/drawing/2014/main" id="{24295FAF-73B4-4415-80B7-1B56FD303EC0}"/>
              </a:ext>
            </a:extLst>
          </p:cNvPr>
          <p:cNvPicPr>
            <a:picLocks noChangeAspect="1"/>
          </p:cNvPicPr>
          <p:nvPr/>
        </p:nvPicPr>
        <p:blipFill>
          <a:blip r:embed="rId4"/>
          <a:stretch>
            <a:fillRect/>
          </a:stretch>
        </p:blipFill>
        <p:spPr>
          <a:xfrm>
            <a:off x="57149" y="3402920"/>
            <a:ext cx="3608952" cy="787817"/>
          </a:xfrm>
          <a:prstGeom prst="rect">
            <a:avLst/>
          </a:prstGeom>
        </p:spPr>
      </p:pic>
      <p:pic>
        <p:nvPicPr>
          <p:cNvPr id="7" name="Picture 6">
            <a:extLst>
              <a:ext uri="{FF2B5EF4-FFF2-40B4-BE49-F238E27FC236}">
                <a16:creationId xmlns:a16="http://schemas.microsoft.com/office/drawing/2014/main" id="{C0E30A79-D73D-4BA3-A85D-22AD4CF63EE3}"/>
              </a:ext>
            </a:extLst>
          </p:cNvPr>
          <p:cNvPicPr>
            <a:picLocks noChangeAspect="1"/>
          </p:cNvPicPr>
          <p:nvPr/>
        </p:nvPicPr>
        <p:blipFill>
          <a:blip r:embed="rId5"/>
          <a:stretch>
            <a:fillRect/>
          </a:stretch>
        </p:blipFill>
        <p:spPr>
          <a:xfrm>
            <a:off x="7616134" y="1769120"/>
            <a:ext cx="1363242" cy="1363242"/>
          </a:xfrm>
          <a:prstGeom prst="rect">
            <a:avLst/>
          </a:prstGeom>
        </p:spPr>
      </p:pic>
      <p:sp>
        <p:nvSpPr>
          <p:cNvPr id="2" name="Text Placeholder 1">
            <a:extLst>
              <a:ext uri="{FF2B5EF4-FFF2-40B4-BE49-F238E27FC236}">
                <a16:creationId xmlns:a16="http://schemas.microsoft.com/office/drawing/2014/main" id="{5EFCCB1C-AAAD-41A5-8776-5B61454D7A92}"/>
              </a:ext>
            </a:extLst>
          </p:cNvPr>
          <p:cNvSpPr>
            <a:spLocks noGrp="1"/>
          </p:cNvSpPr>
          <p:nvPr>
            <p:ph type="body" sz="quarter" idx="10"/>
          </p:nvPr>
        </p:nvSpPr>
        <p:spPr>
          <a:xfrm>
            <a:off x="45411" y="115083"/>
            <a:ext cx="5524500" cy="551049"/>
          </a:xfrm>
        </p:spPr>
        <p:txBody>
          <a:bodyPr>
            <a:normAutofit lnSpcReduction="10000"/>
          </a:bodyPr>
          <a:lstStyle/>
          <a:p>
            <a:r>
              <a:rPr lang="en-US" dirty="0"/>
              <a:t>Dave Hardisty, PhD</a:t>
            </a:r>
            <a:endParaRPr lang="en-CA" dirty="0"/>
          </a:p>
        </p:txBody>
      </p:sp>
      <p:sp>
        <p:nvSpPr>
          <p:cNvPr id="3" name="Text Placeholder 2">
            <a:extLst>
              <a:ext uri="{FF2B5EF4-FFF2-40B4-BE49-F238E27FC236}">
                <a16:creationId xmlns:a16="http://schemas.microsoft.com/office/drawing/2014/main" id="{4CFDCD5E-8D8B-4341-9A47-1A8124BB672F}"/>
              </a:ext>
            </a:extLst>
          </p:cNvPr>
          <p:cNvSpPr>
            <a:spLocks noGrp="1"/>
          </p:cNvSpPr>
          <p:nvPr>
            <p:ph type="body" sz="quarter" idx="11"/>
          </p:nvPr>
        </p:nvSpPr>
        <p:spPr>
          <a:xfrm>
            <a:off x="16729" y="520476"/>
            <a:ext cx="6896100" cy="551049"/>
          </a:xfrm>
        </p:spPr>
        <p:txBody>
          <a:bodyPr>
            <a:normAutofit lnSpcReduction="10000"/>
          </a:bodyPr>
          <a:lstStyle/>
          <a:p>
            <a:r>
              <a:rPr lang="en-US" dirty="0"/>
              <a:t>Marketing &amp; </a:t>
            </a:r>
            <a:r>
              <a:rPr lang="en-US" dirty="0" err="1"/>
              <a:t>Behavioural</a:t>
            </a:r>
            <a:r>
              <a:rPr lang="en-US" dirty="0"/>
              <a:t> Science</a:t>
            </a:r>
            <a:endParaRPr lang="en-CA" dirty="0"/>
          </a:p>
        </p:txBody>
      </p:sp>
      <p:sp>
        <p:nvSpPr>
          <p:cNvPr id="4" name="Text Placeholder 3">
            <a:extLst>
              <a:ext uri="{FF2B5EF4-FFF2-40B4-BE49-F238E27FC236}">
                <a16:creationId xmlns:a16="http://schemas.microsoft.com/office/drawing/2014/main" id="{A69FDC8B-1EF9-4B77-9D89-20F2879938CE}"/>
              </a:ext>
            </a:extLst>
          </p:cNvPr>
          <p:cNvSpPr>
            <a:spLocks noGrp="1"/>
          </p:cNvSpPr>
          <p:nvPr>
            <p:ph type="body" sz="quarter" idx="12"/>
          </p:nvPr>
        </p:nvSpPr>
        <p:spPr/>
        <p:txBody>
          <a:bodyPr>
            <a:normAutofit/>
          </a:bodyPr>
          <a:lstStyle/>
          <a:p>
            <a:endParaRPr lang="en-CA"/>
          </a:p>
        </p:txBody>
      </p:sp>
      <p:pic>
        <p:nvPicPr>
          <p:cNvPr id="6" name="Picture 5">
            <a:extLst>
              <a:ext uri="{FF2B5EF4-FFF2-40B4-BE49-F238E27FC236}">
                <a16:creationId xmlns:a16="http://schemas.microsoft.com/office/drawing/2014/main" id="{82D3F4DC-50FE-44A3-902C-D3FDF478C96D}"/>
              </a:ext>
            </a:extLst>
          </p:cNvPr>
          <p:cNvPicPr>
            <a:picLocks noChangeAspect="1"/>
          </p:cNvPicPr>
          <p:nvPr/>
        </p:nvPicPr>
        <p:blipFill>
          <a:blip r:embed="rId6"/>
          <a:stretch>
            <a:fillRect/>
          </a:stretch>
        </p:blipFill>
        <p:spPr>
          <a:xfrm>
            <a:off x="203681" y="4578413"/>
            <a:ext cx="2438400" cy="1083212"/>
          </a:xfrm>
          <a:prstGeom prst="rect">
            <a:avLst/>
          </a:prstGeom>
        </p:spPr>
      </p:pic>
      <p:pic>
        <p:nvPicPr>
          <p:cNvPr id="8" name="Picture 7">
            <a:extLst>
              <a:ext uri="{FF2B5EF4-FFF2-40B4-BE49-F238E27FC236}">
                <a16:creationId xmlns:a16="http://schemas.microsoft.com/office/drawing/2014/main" id="{32D86C56-E8D1-461C-92BA-DE71DE582C1C}"/>
              </a:ext>
            </a:extLst>
          </p:cNvPr>
          <p:cNvPicPr>
            <a:picLocks noChangeAspect="1"/>
          </p:cNvPicPr>
          <p:nvPr/>
        </p:nvPicPr>
        <p:blipFill>
          <a:blip r:embed="rId7"/>
          <a:stretch>
            <a:fillRect/>
          </a:stretch>
        </p:blipFill>
        <p:spPr>
          <a:xfrm>
            <a:off x="-41414" y="1098073"/>
            <a:ext cx="2605907" cy="1142256"/>
          </a:xfrm>
          <a:prstGeom prst="rect">
            <a:avLst/>
          </a:prstGeom>
        </p:spPr>
      </p:pic>
      <p:pic>
        <p:nvPicPr>
          <p:cNvPr id="12" name="Picture 11">
            <a:extLst>
              <a:ext uri="{FF2B5EF4-FFF2-40B4-BE49-F238E27FC236}">
                <a16:creationId xmlns:a16="http://schemas.microsoft.com/office/drawing/2014/main" id="{1DED5EC3-A8B5-460E-8EF9-8F108105AB59}"/>
              </a:ext>
            </a:extLst>
          </p:cNvPr>
          <p:cNvPicPr>
            <a:picLocks noChangeAspect="1"/>
          </p:cNvPicPr>
          <p:nvPr/>
        </p:nvPicPr>
        <p:blipFill>
          <a:blip r:embed="rId8"/>
          <a:stretch>
            <a:fillRect/>
          </a:stretch>
        </p:blipFill>
        <p:spPr>
          <a:xfrm>
            <a:off x="16729" y="2077445"/>
            <a:ext cx="2362200" cy="1109742"/>
          </a:xfrm>
          <a:prstGeom prst="rect">
            <a:avLst/>
          </a:prstGeom>
        </p:spPr>
      </p:pic>
      <p:pic>
        <p:nvPicPr>
          <p:cNvPr id="14" name="Picture 13">
            <a:extLst>
              <a:ext uri="{FF2B5EF4-FFF2-40B4-BE49-F238E27FC236}">
                <a16:creationId xmlns:a16="http://schemas.microsoft.com/office/drawing/2014/main" id="{9C40EE56-9631-415E-9E3F-486E5073F19B}"/>
              </a:ext>
            </a:extLst>
          </p:cNvPr>
          <p:cNvPicPr>
            <a:picLocks noChangeAspect="1"/>
          </p:cNvPicPr>
          <p:nvPr/>
        </p:nvPicPr>
        <p:blipFill>
          <a:blip r:embed="rId9"/>
          <a:stretch>
            <a:fillRect/>
          </a:stretch>
        </p:blipFill>
        <p:spPr>
          <a:xfrm>
            <a:off x="2892054" y="1232369"/>
            <a:ext cx="1072469" cy="954615"/>
          </a:xfrm>
          <a:prstGeom prst="rect">
            <a:avLst/>
          </a:prstGeom>
        </p:spPr>
      </p:pic>
      <p:pic>
        <p:nvPicPr>
          <p:cNvPr id="18" name="Graphic 17">
            <a:extLst>
              <a:ext uri="{FF2B5EF4-FFF2-40B4-BE49-F238E27FC236}">
                <a16:creationId xmlns:a16="http://schemas.microsoft.com/office/drawing/2014/main" id="{BB693DA0-AE24-4911-ABB1-6D64057F36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09457" y="2454922"/>
            <a:ext cx="1237662" cy="668442"/>
          </a:xfrm>
          <a:prstGeom prst="rect">
            <a:avLst/>
          </a:prstGeom>
        </p:spPr>
      </p:pic>
      <p:pic>
        <p:nvPicPr>
          <p:cNvPr id="20" name="Picture 19">
            <a:extLst>
              <a:ext uri="{FF2B5EF4-FFF2-40B4-BE49-F238E27FC236}">
                <a16:creationId xmlns:a16="http://schemas.microsoft.com/office/drawing/2014/main" id="{74435FCA-53B6-4B5B-B65A-E49088CD38FA}"/>
              </a:ext>
            </a:extLst>
          </p:cNvPr>
          <p:cNvPicPr>
            <a:picLocks noChangeAspect="1"/>
          </p:cNvPicPr>
          <p:nvPr/>
        </p:nvPicPr>
        <p:blipFill>
          <a:blip r:embed="rId12"/>
          <a:stretch>
            <a:fillRect/>
          </a:stretch>
        </p:blipFill>
        <p:spPr>
          <a:xfrm>
            <a:off x="3599822" y="2795868"/>
            <a:ext cx="2200848" cy="1467232"/>
          </a:xfrm>
          <a:prstGeom prst="rect">
            <a:avLst/>
          </a:prstGeom>
        </p:spPr>
      </p:pic>
      <p:pic>
        <p:nvPicPr>
          <p:cNvPr id="24" name="Picture 23">
            <a:extLst>
              <a:ext uri="{FF2B5EF4-FFF2-40B4-BE49-F238E27FC236}">
                <a16:creationId xmlns:a16="http://schemas.microsoft.com/office/drawing/2014/main" id="{9691A50D-A18B-40BF-A362-D056D0761AF6}"/>
              </a:ext>
            </a:extLst>
          </p:cNvPr>
          <p:cNvPicPr>
            <a:picLocks noChangeAspect="1"/>
          </p:cNvPicPr>
          <p:nvPr/>
        </p:nvPicPr>
        <p:blipFill>
          <a:blip r:embed="rId13"/>
          <a:stretch>
            <a:fillRect/>
          </a:stretch>
        </p:blipFill>
        <p:spPr>
          <a:xfrm>
            <a:off x="4528376" y="2020089"/>
            <a:ext cx="1473592" cy="613997"/>
          </a:xfrm>
          <a:prstGeom prst="rect">
            <a:avLst/>
          </a:prstGeom>
        </p:spPr>
      </p:pic>
      <p:pic>
        <p:nvPicPr>
          <p:cNvPr id="26" name="Picture 25">
            <a:extLst>
              <a:ext uri="{FF2B5EF4-FFF2-40B4-BE49-F238E27FC236}">
                <a16:creationId xmlns:a16="http://schemas.microsoft.com/office/drawing/2014/main" id="{89352FD5-89C1-48FC-A43D-A676FACF4E98}"/>
              </a:ext>
            </a:extLst>
          </p:cNvPr>
          <p:cNvPicPr>
            <a:picLocks noChangeAspect="1"/>
          </p:cNvPicPr>
          <p:nvPr/>
        </p:nvPicPr>
        <p:blipFill>
          <a:blip r:embed="rId14"/>
          <a:stretch>
            <a:fillRect/>
          </a:stretch>
        </p:blipFill>
        <p:spPr>
          <a:xfrm>
            <a:off x="4127937" y="4571331"/>
            <a:ext cx="969368" cy="1147893"/>
          </a:xfrm>
          <a:prstGeom prst="rect">
            <a:avLst/>
          </a:prstGeom>
        </p:spPr>
      </p:pic>
      <p:pic>
        <p:nvPicPr>
          <p:cNvPr id="28" name="Picture 27">
            <a:extLst>
              <a:ext uri="{FF2B5EF4-FFF2-40B4-BE49-F238E27FC236}">
                <a16:creationId xmlns:a16="http://schemas.microsoft.com/office/drawing/2014/main" id="{9E9ED5E7-AC8B-47F0-B2D2-B9923AF6DB39}"/>
              </a:ext>
            </a:extLst>
          </p:cNvPr>
          <p:cNvPicPr>
            <a:picLocks noChangeAspect="1"/>
          </p:cNvPicPr>
          <p:nvPr/>
        </p:nvPicPr>
        <p:blipFill>
          <a:blip r:embed="rId15"/>
          <a:stretch>
            <a:fillRect/>
          </a:stretch>
        </p:blipFill>
        <p:spPr>
          <a:xfrm>
            <a:off x="3287780" y="4945515"/>
            <a:ext cx="725393" cy="562180"/>
          </a:xfrm>
          <a:prstGeom prst="rect">
            <a:avLst/>
          </a:prstGeom>
        </p:spPr>
      </p:pic>
      <p:pic>
        <p:nvPicPr>
          <p:cNvPr id="30" name="Picture 29">
            <a:extLst>
              <a:ext uri="{FF2B5EF4-FFF2-40B4-BE49-F238E27FC236}">
                <a16:creationId xmlns:a16="http://schemas.microsoft.com/office/drawing/2014/main" id="{724FAB01-69FB-4474-A92B-3A5373459559}"/>
              </a:ext>
            </a:extLst>
          </p:cNvPr>
          <p:cNvPicPr>
            <a:picLocks noChangeAspect="1"/>
          </p:cNvPicPr>
          <p:nvPr/>
        </p:nvPicPr>
        <p:blipFill>
          <a:blip r:embed="rId16"/>
          <a:stretch>
            <a:fillRect/>
          </a:stretch>
        </p:blipFill>
        <p:spPr>
          <a:xfrm>
            <a:off x="5921602" y="3008770"/>
            <a:ext cx="2475551" cy="954615"/>
          </a:xfrm>
          <a:prstGeom prst="rect">
            <a:avLst/>
          </a:prstGeom>
        </p:spPr>
      </p:pic>
      <p:pic>
        <p:nvPicPr>
          <p:cNvPr id="36" name="Picture 35">
            <a:extLst>
              <a:ext uri="{FF2B5EF4-FFF2-40B4-BE49-F238E27FC236}">
                <a16:creationId xmlns:a16="http://schemas.microsoft.com/office/drawing/2014/main" id="{90189BC7-5836-42E6-90DC-9998160237B0}"/>
              </a:ext>
            </a:extLst>
          </p:cNvPr>
          <p:cNvPicPr>
            <a:picLocks noChangeAspect="1"/>
          </p:cNvPicPr>
          <p:nvPr/>
        </p:nvPicPr>
        <p:blipFill>
          <a:blip r:embed="rId17"/>
          <a:stretch>
            <a:fillRect/>
          </a:stretch>
        </p:blipFill>
        <p:spPr>
          <a:xfrm>
            <a:off x="7467030" y="3895725"/>
            <a:ext cx="1473592" cy="1109742"/>
          </a:xfrm>
          <a:prstGeom prst="rect">
            <a:avLst/>
          </a:prstGeom>
        </p:spPr>
      </p:pic>
      <p:pic>
        <p:nvPicPr>
          <p:cNvPr id="38" name="Picture 37">
            <a:extLst>
              <a:ext uri="{FF2B5EF4-FFF2-40B4-BE49-F238E27FC236}">
                <a16:creationId xmlns:a16="http://schemas.microsoft.com/office/drawing/2014/main" id="{78EA1E14-9012-4DFA-931E-65AA0C020505}"/>
              </a:ext>
            </a:extLst>
          </p:cNvPr>
          <p:cNvPicPr>
            <a:picLocks noChangeAspect="1"/>
          </p:cNvPicPr>
          <p:nvPr/>
        </p:nvPicPr>
        <p:blipFill>
          <a:blip r:embed="rId18"/>
          <a:stretch>
            <a:fillRect/>
          </a:stretch>
        </p:blipFill>
        <p:spPr>
          <a:xfrm>
            <a:off x="5418163" y="5704152"/>
            <a:ext cx="1766048" cy="784910"/>
          </a:xfrm>
          <a:prstGeom prst="rect">
            <a:avLst/>
          </a:prstGeom>
        </p:spPr>
      </p:pic>
      <p:pic>
        <p:nvPicPr>
          <p:cNvPr id="42" name="Picture 41">
            <a:extLst>
              <a:ext uri="{FF2B5EF4-FFF2-40B4-BE49-F238E27FC236}">
                <a16:creationId xmlns:a16="http://schemas.microsoft.com/office/drawing/2014/main" id="{C349CB58-0934-4EE8-8556-73C70B81C88B}"/>
              </a:ext>
            </a:extLst>
          </p:cNvPr>
          <p:cNvPicPr>
            <a:picLocks noChangeAspect="1"/>
          </p:cNvPicPr>
          <p:nvPr/>
        </p:nvPicPr>
        <p:blipFill>
          <a:blip r:embed="rId19"/>
          <a:stretch>
            <a:fillRect/>
          </a:stretch>
        </p:blipFill>
        <p:spPr>
          <a:xfrm>
            <a:off x="7320802" y="5599369"/>
            <a:ext cx="1766048" cy="821862"/>
          </a:xfrm>
          <a:prstGeom prst="rect">
            <a:avLst/>
          </a:prstGeom>
        </p:spPr>
      </p:pic>
      <p:pic>
        <p:nvPicPr>
          <p:cNvPr id="50" name="Picture 49">
            <a:extLst>
              <a:ext uri="{FF2B5EF4-FFF2-40B4-BE49-F238E27FC236}">
                <a16:creationId xmlns:a16="http://schemas.microsoft.com/office/drawing/2014/main" id="{6B158261-E6C0-4453-A957-D850F62F11A4}"/>
              </a:ext>
            </a:extLst>
          </p:cNvPr>
          <p:cNvPicPr>
            <a:picLocks noChangeAspect="1"/>
          </p:cNvPicPr>
          <p:nvPr/>
        </p:nvPicPr>
        <p:blipFill>
          <a:blip r:embed="rId20"/>
          <a:stretch>
            <a:fillRect/>
          </a:stretch>
        </p:blipFill>
        <p:spPr>
          <a:xfrm>
            <a:off x="6676255" y="84293"/>
            <a:ext cx="725831" cy="1069391"/>
          </a:xfrm>
          <a:prstGeom prst="rect">
            <a:avLst/>
          </a:prstGeom>
        </p:spPr>
      </p:pic>
      <p:pic>
        <p:nvPicPr>
          <p:cNvPr id="54" name="Picture 53">
            <a:extLst>
              <a:ext uri="{FF2B5EF4-FFF2-40B4-BE49-F238E27FC236}">
                <a16:creationId xmlns:a16="http://schemas.microsoft.com/office/drawing/2014/main" id="{EA7DF72E-10D9-45F8-A9DA-2F986ACA7239}"/>
              </a:ext>
            </a:extLst>
          </p:cNvPr>
          <p:cNvPicPr>
            <a:picLocks noChangeAspect="1"/>
          </p:cNvPicPr>
          <p:nvPr/>
        </p:nvPicPr>
        <p:blipFill>
          <a:blip r:embed="rId21"/>
          <a:stretch>
            <a:fillRect/>
          </a:stretch>
        </p:blipFill>
        <p:spPr>
          <a:xfrm>
            <a:off x="4138513" y="1338913"/>
            <a:ext cx="1917584" cy="378781"/>
          </a:xfrm>
          <a:prstGeom prst="rect">
            <a:avLst/>
          </a:prstGeom>
        </p:spPr>
      </p:pic>
      <p:pic>
        <p:nvPicPr>
          <p:cNvPr id="56" name="Picture 55">
            <a:extLst>
              <a:ext uri="{FF2B5EF4-FFF2-40B4-BE49-F238E27FC236}">
                <a16:creationId xmlns:a16="http://schemas.microsoft.com/office/drawing/2014/main" id="{20D1D96B-FA42-4E7C-BF43-E710BB6AD845}"/>
              </a:ext>
            </a:extLst>
          </p:cNvPr>
          <p:cNvPicPr>
            <a:picLocks noChangeAspect="1"/>
          </p:cNvPicPr>
          <p:nvPr/>
        </p:nvPicPr>
        <p:blipFill>
          <a:blip r:embed="rId22"/>
          <a:stretch>
            <a:fillRect/>
          </a:stretch>
        </p:blipFill>
        <p:spPr>
          <a:xfrm>
            <a:off x="8170558" y="59387"/>
            <a:ext cx="1125815" cy="1103191"/>
          </a:xfrm>
          <a:prstGeom prst="rect">
            <a:avLst/>
          </a:prstGeom>
        </p:spPr>
      </p:pic>
      <p:pic>
        <p:nvPicPr>
          <p:cNvPr id="58" name="Picture 57">
            <a:extLst>
              <a:ext uri="{FF2B5EF4-FFF2-40B4-BE49-F238E27FC236}">
                <a16:creationId xmlns:a16="http://schemas.microsoft.com/office/drawing/2014/main" id="{32794E10-B470-459A-8BD1-98C7C60A3BB5}"/>
              </a:ext>
            </a:extLst>
          </p:cNvPr>
          <p:cNvPicPr>
            <a:picLocks noChangeAspect="1"/>
          </p:cNvPicPr>
          <p:nvPr/>
        </p:nvPicPr>
        <p:blipFill>
          <a:blip r:embed="rId23"/>
          <a:stretch>
            <a:fillRect/>
          </a:stretch>
        </p:blipFill>
        <p:spPr>
          <a:xfrm>
            <a:off x="7414029" y="-19689"/>
            <a:ext cx="856589" cy="1231347"/>
          </a:xfrm>
          <a:prstGeom prst="rect">
            <a:avLst/>
          </a:prstGeom>
        </p:spPr>
      </p:pic>
      <p:pic>
        <p:nvPicPr>
          <p:cNvPr id="5" name="Picture 4">
            <a:extLst>
              <a:ext uri="{FF2B5EF4-FFF2-40B4-BE49-F238E27FC236}">
                <a16:creationId xmlns:a16="http://schemas.microsoft.com/office/drawing/2014/main" id="{F8D7EF04-55B8-E3A4-E870-D5380DA5046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35690" y="4386403"/>
            <a:ext cx="1219632" cy="1805689"/>
          </a:xfrm>
          <a:prstGeom prst="rect">
            <a:avLst/>
          </a:prstGeom>
        </p:spPr>
      </p:pic>
      <p:pic>
        <p:nvPicPr>
          <p:cNvPr id="11" name="Graphic 10">
            <a:extLst>
              <a:ext uri="{FF2B5EF4-FFF2-40B4-BE49-F238E27FC236}">
                <a16:creationId xmlns:a16="http://schemas.microsoft.com/office/drawing/2014/main" id="{313F1B8E-D6B9-A789-78BA-FBBFBB35580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291327" y="1223378"/>
            <a:ext cx="2574249" cy="630898"/>
          </a:xfrm>
          <a:prstGeom prst="rect">
            <a:avLst/>
          </a:prstGeom>
        </p:spPr>
      </p:pic>
      <p:pic>
        <p:nvPicPr>
          <p:cNvPr id="15" name="Graphic 14">
            <a:extLst>
              <a:ext uri="{FF2B5EF4-FFF2-40B4-BE49-F238E27FC236}">
                <a16:creationId xmlns:a16="http://schemas.microsoft.com/office/drawing/2014/main" id="{7D83B703-A4AC-6A3A-8674-1D5E01D7C27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122155" y="4125022"/>
            <a:ext cx="2141307" cy="599720"/>
          </a:xfrm>
          <a:prstGeom prst="rect">
            <a:avLst/>
          </a:prstGeom>
        </p:spPr>
      </p:pic>
      <p:pic>
        <p:nvPicPr>
          <p:cNvPr id="10" name="Picture 9">
            <a:extLst>
              <a:ext uri="{FF2B5EF4-FFF2-40B4-BE49-F238E27FC236}">
                <a16:creationId xmlns:a16="http://schemas.microsoft.com/office/drawing/2014/main" id="{ADF28758-4227-41AC-42A8-931CF09754FE}"/>
              </a:ext>
            </a:extLst>
          </p:cNvPr>
          <p:cNvPicPr>
            <a:picLocks noChangeAspect="1"/>
          </p:cNvPicPr>
          <p:nvPr/>
        </p:nvPicPr>
        <p:blipFill>
          <a:blip r:embed="rId29"/>
          <a:stretch>
            <a:fillRect/>
          </a:stretch>
        </p:blipFill>
        <p:spPr>
          <a:xfrm>
            <a:off x="6131360" y="1769120"/>
            <a:ext cx="1324807" cy="1324807"/>
          </a:xfrm>
          <a:prstGeom prst="rect">
            <a:avLst/>
          </a:prstGeom>
        </p:spPr>
      </p:pic>
    </p:spTree>
    <p:extLst>
      <p:ext uri="{BB962C8B-B14F-4D97-AF65-F5344CB8AC3E}">
        <p14:creationId xmlns:p14="http://schemas.microsoft.com/office/powerpoint/2010/main" val="131912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67299" y="2368066"/>
            <a:ext cx="6337998" cy="1588127"/>
          </a:xfrm>
          <a:prstGeom prst="rect">
            <a:avLst/>
          </a:prstGeom>
        </p:spPr>
        <p:txBody>
          <a:bodyPr wrap="square">
            <a:spAutoFit/>
          </a:bodyPr>
          <a:lstStyle/>
          <a:p>
            <a:pPr marL="457200" indent="-457200" defTabSz="685800">
              <a:lnSpc>
                <a:spcPct val="90000"/>
              </a:lnSpc>
            </a:pPr>
            <a:r>
              <a:rPr lang="en-US" b="1" dirty="0">
                <a:solidFill>
                  <a:prstClr val="black"/>
                </a:solidFill>
                <a:latin typeface="Calibri" panose="020F0502020204030204"/>
              </a:rPr>
              <a:t>	“Energy drinks make people aggressive!”	</a:t>
            </a:r>
          </a:p>
          <a:p>
            <a:pPr marL="457200" indent="-457200" defTabSz="685800">
              <a:lnSpc>
                <a:spcPct val="90000"/>
              </a:lnSpc>
            </a:pPr>
            <a:r>
              <a:rPr lang="en-US" dirty="0">
                <a:solidFill>
                  <a:prstClr val="black"/>
                </a:solidFill>
                <a:latin typeface="Calibri" panose="020F0502020204030204"/>
              </a:rPr>
              <a:t>	A survey of 500 university students found heavy energy drinks consumers tended to have more aggressive personality traits, and to behave aggressively (e.g., making threats, being rude) in competitive games.</a:t>
            </a:r>
          </a:p>
          <a:p>
            <a:pPr marL="457200" indent="-457200" defTabSz="685800">
              <a:lnSpc>
                <a:spcPct val="90000"/>
              </a:lnSpc>
            </a:pPr>
            <a:endParaRPr lang="en-US" dirty="0">
              <a:solidFill>
                <a:prstClr val="black"/>
              </a:solidFill>
              <a:latin typeface="Calibri" panose="020F0502020204030204"/>
            </a:endParaRPr>
          </a:p>
        </p:txBody>
      </p:sp>
      <p:sp>
        <p:nvSpPr>
          <p:cNvPr id="11" name="Rectangle 10"/>
          <p:cNvSpPr/>
          <p:nvPr/>
        </p:nvSpPr>
        <p:spPr>
          <a:xfrm>
            <a:off x="567299" y="1207789"/>
            <a:ext cx="3429000" cy="923330"/>
          </a:xfrm>
          <a:prstGeom prst="rect">
            <a:avLst/>
          </a:prstGeom>
        </p:spPr>
        <p:txBody>
          <a:bodyPr>
            <a:spAutoFit/>
          </a:bodyPr>
          <a:lstStyle/>
          <a:p>
            <a:r>
              <a:rPr lang="en-US" b="1" dirty="0"/>
              <a:t>One/Two Way Causality?</a:t>
            </a:r>
          </a:p>
          <a:p>
            <a:r>
              <a:rPr lang="fr-FR" b="1" dirty="0" err="1"/>
              <a:t>Confounds</a:t>
            </a:r>
            <a:r>
              <a:rPr lang="fr-FR" b="1" dirty="0"/>
              <a:t>?</a:t>
            </a:r>
          </a:p>
          <a:p>
            <a:r>
              <a:rPr lang="fr-FR" b="1" dirty="0" err="1"/>
              <a:t>Spurious</a:t>
            </a:r>
            <a:r>
              <a:rPr lang="fr-FR" b="1" dirty="0"/>
              <a:t> </a:t>
            </a:r>
            <a:r>
              <a:rPr lang="fr-FR" b="1" dirty="0" err="1"/>
              <a:t>Correlation</a:t>
            </a:r>
            <a:r>
              <a:rPr lang="fr-FR" b="1" dirty="0"/>
              <a:t>?</a:t>
            </a:r>
            <a:endParaRPr lang="en-US" b="1" dirty="0"/>
          </a:p>
        </p:txBody>
      </p:sp>
      <p:sp>
        <p:nvSpPr>
          <p:cNvPr id="12" name="TextBox 11"/>
          <p:cNvSpPr txBox="1"/>
          <p:nvPr/>
        </p:nvSpPr>
        <p:spPr>
          <a:xfrm>
            <a:off x="3105643" y="199164"/>
            <a:ext cx="3413114" cy="830997"/>
          </a:xfrm>
          <a:prstGeom prst="rect">
            <a:avLst/>
          </a:prstGeom>
          <a:noFill/>
        </p:spPr>
        <p:txBody>
          <a:bodyPr wrap="none" rtlCol="0">
            <a:spAutoFit/>
          </a:bodyPr>
          <a:lstStyle/>
          <a:p>
            <a:r>
              <a:rPr lang="fr-FR" sz="2800" b="1" dirty="0" err="1">
                <a:solidFill>
                  <a:srgbClr val="78BE20"/>
                </a:solidFill>
                <a:ea typeface="+mj-ea"/>
                <a:cs typeface="Arial" panose="020B0604020202020204" pitchFamily="34" charset="0"/>
              </a:rPr>
              <a:t>Making</a:t>
            </a:r>
            <a:r>
              <a:rPr lang="fr-FR" sz="2800" b="1" dirty="0">
                <a:solidFill>
                  <a:srgbClr val="78BE20"/>
                </a:solidFill>
                <a:ea typeface="+mj-ea"/>
                <a:cs typeface="Arial" panose="020B0604020202020204" pitchFamily="34" charset="0"/>
              </a:rPr>
              <a:t> Causal Claims</a:t>
            </a:r>
          </a:p>
          <a:p>
            <a:pPr algn="ctr" defTabSz="685800"/>
            <a:r>
              <a:rPr lang="fr-FR" sz="2000" b="1" i="1" dirty="0" err="1">
                <a:solidFill>
                  <a:srgbClr val="78BE20"/>
                </a:solidFill>
                <a:ea typeface="+mj-ea"/>
                <a:cs typeface="Arial" panose="020B0604020202020204" pitchFamily="34" charset="0"/>
              </a:rPr>
              <a:t>Examples</a:t>
            </a:r>
            <a:endParaRPr lang="en-US" sz="2000" b="1" i="1" dirty="0">
              <a:solidFill>
                <a:srgbClr val="78BE20"/>
              </a:solidFill>
              <a:ea typeface="+mj-ea"/>
              <a:cs typeface="Arial" panose="020B0604020202020204" pitchFamily="34" charset="0"/>
            </a:endParaRPr>
          </a:p>
        </p:txBody>
      </p:sp>
      <p:sp>
        <p:nvSpPr>
          <p:cNvPr id="14" name="Rectangle 13"/>
          <p:cNvSpPr/>
          <p:nvPr/>
        </p:nvSpPr>
        <p:spPr>
          <a:xfrm>
            <a:off x="4357299" y="5444785"/>
            <a:ext cx="900260" cy="375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600" dirty="0" err="1">
                <a:solidFill>
                  <a:prstClr val="white"/>
                </a:solidFill>
                <a:latin typeface="Calibri" panose="020F0502020204030204"/>
              </a:rPr>
              <a:t>Energy</a:t>
            </a:r>
            <a:r>
              <a:rPr lang="fr-FR" sz="1600" dirty="0">
                <a:solidFill>
                  <a:prstClr val="white"/>
                </a:solidFill>
                <a:latin typeface="Calibri" panose="020F0502020204030204"/>
              </a:rPr>
              <a:t> drinks</a:t>
            </a:r>
            <a:endParaRPr lang="en-US" sz="1600" dirty="0">
              <a:solidFill>
                <a:prstClr val="white"/>
              </a:solidFill>
              <a:latin typeface="Calibri" panose="020F0502020204030204"/>
            </a:endParaRPr>
          </a:p>
        </p:txBody>
      </p:sp>
      <p:sp>
        <p:nvSpPr>
          <p:cNvPr id="15" name="Rectangle 14"/>
          <p:cNvSpPr/>
          <p:nvPr/>
        </p:nvSpPr>
        <p:spPr>
          <a:xfrm>
            <a:off x="6088905" y="5387538"/>
            <a:ext cx="1077207" cy="4328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600" dirty="0" err="1">
                <a:solidFill>
                  <a:prstClr val="white"/>
                </a:solidFill>
                <a:latin typeface="Calibri" panose="020F0502020204030204"/>
              </a:rPr>
              <a:t>Aggressive</a:t>
            </a:r>
            <a:endParaRPr lang="en-US" sz="1600" dirty="0">
              <a:solidFill>
                <a:prstClr val="white"/>
              </a:solidFill>
              <a:latin typeface="Calibri" panose="020F0502020204030204"/>
            </a:endParaRPr>
          </a:p>
        </p:txBody>
      </p:sp>
      <p:sp>
        <p:nvSpPr>
          <p:cNvPr id="20" name="Rectangle 19"/>
          <p:cNvSpPr/>
          <p:nvPr/>
        </p:nvSpPr>
        <p:spPr>
          <a:xfrm>
            <a:off x="2423699" y="5050684"/>
            <a:ext cx="1100622" cy="338554"/>
          </a:xfrm>
          <a:prstGeom prst="rect">
            <a:avLst/>
          </a:prstGeom>
        </p:spPr>
        <p:txBody>
          <a:bodyPr wrap="none">
            <a:spAutoFit/>
          </a:bodyPr>
          <a:lstStyle/>
          <a:p>
            <a:pPr defTabSz="685800"/>
            <a:r>
              <a:rPr lang="fr-FR" sz="1600" b="1" dirty="0" err="1">
                <a:solidFill>
                  <a:srgbClr val="5B9BD5">
                    <a:lumMod val="50000"/>
                  </a:srgbClr>
                </a:solidFill>
                <a:latin typeface="Calibri" panose="020F0502020204030204"/>
                <a:sym typeface="Wingdings" panose="05000000000000000000" pitchFamily="2" charset="2"/>
              </a:rPr>
              <a:t>Confounds</a:t>
            </a:r>
            <a:endParaRPr lang="en-US" sz="1600" b="1" dirty="0">
              <a:solidFill>
                <a:srgbClr val="5B9BD5">
                  <a:lumMod val="50000"/>
                </a:srgbClr>
              </a:solidFill>
              <a:latin typeface="Calibri" panose="020F0502020204030204"/>
            </a:endParaRPr>
          </a:p>
        </p:txBody>
      </p:sp>
      <p:sp>
        <p:nvSpPr>
          <p:cNvPr id="22" name="Rectangle 21"/>
          <p:cNvSpPr/>
          <p:nvPr/>
        </p:nvSpPr>
        <p:spPr>
          <a:xfrm>
            <a:off x="4656268" y="4541382"/>
            <a:ext cx="1993949" cy="470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e.g. </a:t>
            </a:r>
            <a:r>
              <a:rPr lang="fr-FR" sz="1600" dirty="0" err="1"/>
              <a:t>Demog</a:t>
            </a:r>
            <a:r>
              <a:rPr lang="fr-FR" sz="1600" dirty="0"/>
              <a:t>.,  </a:t>
            </a:r>
            <a:r>
              <a:rPr lang="fr-FR" sz="1600" dirty="0" err="1"/>
              <a:t>Socioeco</a:t>
            </a:r>
            <a:r>
              <a:rPr lang="fr-FR" sz="1600" dirty="0"/>
              <a:t>, </a:t>
            </a:r>
            <a:r>
              <a:rPr lang="fr-FR" sz="1600" dirty="0" err="1"/>
              <a:t>personality</a:t>
            </a:r>
            <a:endParaRPr lang="en-US" sz="1600" dirty="0"/>
          </a:p>
        </p:txBody>
      </p:sp>
      <p:cxnSp>
        <p:nvCxnSpPr>
          <p:cNvPr id="23" name="Straight Arrow Connector 22"/>
          <p:cNvCxnSpPr/>
          <p:nvPr/>
        </p:nvCxnSpPr>
        <p:spPr>
          <a:xfrm>
            <a:off x="6330090" y="4979066"/>
            <a:ext cx="188667" cy="408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790258" y="4979067"/>
            <a:ext cx="204385" cy="408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974010" y="4376525"/>
            <a:ext cx="329345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1" name="Picture 3" descr="Image result for daily m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954" y="2651845"/>
            <a:ext cx="1778328" cy="84982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3D826BBA-8D0E-4ED9-BB33-529A7C201FC9}"/>
              </a:ext>
            </a:extLst>
          </p:cNvPr>
          <p:cNvCxnSpPr/>
          <p:nvPr/>
        </p:nvCxnSpPr>
        <p:spPr>
          <a:xfrm flipH="1" flipV="1">
            <a:off x="5308359" y="5629416"/>
            <a:ext cx="689769" cy="635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17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2204772"/>
            <a:ext cx="8216854" cy="1477328"/>
          </a:xfrm>
          <a:prstGeom prst="rect">
            <a:avLst/>
          </a:prstGeom>
        </p:spPr>
        <p:txBody>
          <a:bodyPr wrap="square">
            <a:spAutoFit/>
          </a:bodyPr>
          <a:lstStyle/>
          <a:p>
            <a:pPr marL="609600" indent="-609600">
              <a:lnSpc>
                <a:spcPct val="90000"/>
              </a:lnSpc>
            </a:pPr>
            <a:r>
              <a:rPr lang="en-US" sz="2000" dirty="0"/>
              <a:t>	The instructors in a flight school adopted a policy of consistent positive reinforcement recommended by psychologists: they praised each successful execution of a complex flight maneuver (100% success). The instructors then claimed that contrary to psychological doctrine, </a:t>
            </a:r>
            <a:r>
              <a:rPr lang="en-US" sz="2000" b="1" dirty="0"/>
              <a:t>high praises resulted in a decrease in performance on the next try. </a:t>
            </a:r>
            <a:endParaRPr lang="en-US" sz="2000" dirty="0"/>
          </a:p>
        </p:txBody>
      </p:sp>
      <p:sp>
        <p:nvSpPr>
          <p:cNvPr id="11" name="Rectangle 10"/>
          <p:cNvSpPr/>
          <p:nvPr/>
        </p:nvSpPr>
        <p:spPr>
          <a:xfrm>
            <a:off x="465612" y="1138620"/>
            <a:ext cx="4572000" cy="923330"/>
          </a:xfrm>
          <a:prstGeom prst="rect">
            <a:avLst/>
          </a:prstGeom>
        </p:spPr>
        <p:txBody>
          <a:bodyPr>
            <a:spAutoFit/>
          </a:bodyPr>
          <a:lstStyle/>
          <a:p>
            <a:r>
              <a:rPr lang="en-US" b="1" dirty="0"/>
              <a:t>One/Two Way Causality?</a:t>
            </a:r>
          </a:p>
          <a:p>
            <a:r>
              <a:rPr lang="fr-FR" b="1" dirty="0" err="1"/>
              <a:t>Confounds</a:t>
            </a:r>
            <a:r>
              <a:rPr lang="fr-FR" b="1" dirty="0"/>
              <a:t>?</a:t>
            </a:r>
          </a:p>
          <a:p>
            <a:r>
              <a:rPr lang="fr-FR" b="1" dirty="0" err="1"/>
              <a:t>Spurious</a:t>
            </a:r>
            <a:r>
              <a:rPr lang="fr-FR" b="1" dirty="0"/>
              <a:t> </a:t>
            </a:r>
            <a:r>
              <a:rPr lang="fr-FR" b="1" dirty="0" err="1"/>
              <a:t>Correlation</a:t>
            </a:r>
            <a:r>
              <a:rPr lang="fr-FR" b="1" dirty="0"/>
              <a:t>?</a:t>
            </a:r>
            <a:endParaRPr lang="en-US" dirty="0"/>
          </a:p>
        </p:txBody>
      </p:sp>
      <p:sp>
        <p:nvSpPr>
          <p:cNvPr id="12" name="TextBox 11"/>
          <p:cNvSpPr txBox="1"/>
          <p:nvPr/>
        </p:nvSpPr>
        <p:spPr>
          <a:xfrm>
            <a:off x="3113118" y="235009"/>
            <a:ext cx="3413114" cy="830997"/>
          </a:xfrm>
          <a:prstGeom prst="rect">
            <a:avLst/>
          </a:prstGeom>
          <a:noFill/>
        </p:spPr>
        <p:txBody>
          <a:bodyPr wrap="none" rtlCol="0">
            <a:spAutoFit/>
          </a:bodyPr>
          <a:lstStyle/>
          <a:p>
            <a:r>
              <a:rPr lang="fr-FR" sz="2800" b="1" dirty="0" err="1">
                <a:solidFill>
                  <a:srgbClr val="78BE20"/>
                </a:solidFill>
                <a:ea typeface="+mj-ea"/>
                <a:cs typeface="Arial" panose="020B0604020202020204" pitchFamily="34" charset="0"/>
              </a:rPr>
              <a:t>Making</a:t>
            </a:r>
            <a:r>
              <a:rPr lang="fr-FR" sz="2800" b="1" dirty="0">
                <a:solidFill>
                  <a:srgbClr val="78BE20"/>
                </a:solidFill>
                <a:ea typeface="+mj-ea"/>
                <a:cs typeface="Arial" panose="020B0604020202020204" pitchFamily="34" charset="0"/>
              </a:rPr>
              <a:t> Causal Claims</a:t>
            </a:r>
          </a:p>
          <a:p>
            <a:pPr algn="ctr"/>
            <a:r>
              <a:rPr lang="fr-FR" sz="2000" b="1" i="1" dirty="0" err="1">
                <a:solidFill>
                  <a:srgbClr val="78BE20"/>
                </a:solidFill>
                <a:ea typeface="+mj-ea"/>
                <a:cs typeface="Arial" panose="020B0604020202020204" pitchFamily="34" charset="0"/>
              </a:rPr>
              <a:t>Examples</a:t>
            </a:r>
            <a:endParaRPr lang="en-US" i="1" dirty="0"/>
          </a:p>
        </p:txBody>
      </p:sp>
      <p:pic>
        <p:nvPicPr>
          <p:cNvPr id="3" name="Picture 2" descr="The Undoing Project: A Friendship That Changed Our Minds: Lewis, Michael:  9780393254594: Books - Amazon.ca">
            <a:extLst>
              <a:ext uri="{FF2B5EF4-FFF2-40B4-BE49-F238E27FC236}">
                <a16:creationId xmlns:a16="http://schemas.microsoft.com/office/drawing/2014/main" id="{0A82C3A2-9E86-4B98-B81A-B25729273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054" y="2023850"/>
            <a:ext cx="1300254" cy="1997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hart 15">
            <a:extLst>
              <a:ext uri="{FF2B5EF4-FFF2-40B4-BE49-F238E27FC236}">
                <a16:creationId xmlns:a16="http://schemas.microsoft.com/office/drawing/2014/main" id="{643E5F51-B2B1-465B-B7B2-67ED1B4C7691}"/>
              </a:ext>
            </a:extLst>
          </p:cNvPr>
          <p:cNvGraphicFramePr>
            <a:graphicFrameLocks/>
          </p:cNvGraphicFramePr>
          <p:nvPr>
            <p:extLst>
              <p:ext uri="{D42A27DB-BD31-4B8C-83A1-F6EECF244321}">
                <p14:modId xmlns:p14="http://schemas.microsoft.com/office/powerpoint/2010/main" val="1916532696"/>
              </p:ext>
            </p:extLst>
          </p:nvPr>
        </p:nvGraphicFramePr>
        <p:xfrm>
          <a:off x="-39668" y="3937107"/>
          <a:ext cx="62865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8D61D55A-E375-4135-8EDA-451C4659C401}"/>
              </a:ext>
            </a:extLst>
          </p:cNvPr>
          <p:cNvCxnSpPr>
            <a:cxnSpLocks/>
          </p:cNvCxnSpPr>
          <p:nvPr/>
        </p:nvCxnSpPr>
        <p:spPr>
          <a:xfrm flipV="1">
            <a:off x="1498600" y="5465380"/>
            <a:ext cx="241300" cy="40389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FE0C4A63-E55E-4E66-97B1-3E604F295660}"/>
              </a:ext>
            </a:extLst>
          </p:cNvPr>
          <p:cNvCxnSpPr>
            <a:cxnSpLocks/>
          </p:cNvCxnSpPr>
          <p:nvPr/>
        </p:nvCxnSpPr>
        <p:spPr>
          <a:xfrm flipV="1">
            <a:off x="4298975" y="5518054"/>
            <a:ext cx="241300" cy="40389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F3DA0513-1AF2-42F6-A67B-88F40DB8A584}"/>
              </a:ext>
            </a:extLst>
          </p:cNvPr>
          <p:cNvCxnSpPr>
            <a:cxnSpLocks/>
          </p:cNvCxnSpPr>
          <p:nvPr/>
        </p:nvCxnSpPr>
        <p:spPr>
          <a:xfrm>
            <a:off x="2950163" y="4099007"/>
            <a:ext cx="275637" cy="379764"/>
          </a:xfrm>
          <a:prstGeom prst="straightConnector1">
            <a:avLst/>
          </a:prstGeom>
          <a:ln w="571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818DC5F3-4DF6-443D-B74E-F78FFBD108D4}"/>
              </a:ext>
            </a:extLst>
          </p:cNvPr>
          <p:cNvCxnSpPr>
            <a:cxnSpLocks/>
          </p:cNvCxnSpPr>
          <p:nvPr/>
        </p:nvCxnSpPr>
        <p:spPr>
          <a:xfrm>
            <a:off x="5209195" y="4166836"/>
            <a:ext cx="275637" cy="379764"/>
          </a:xfrm>
          <a:prstGeom prst="straightConnector1">
            <a:avLst/>
          </a:prstGeom>
          <a:ln w="571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3D6FD699-F3D4-4F33-A1C0-6102EA24C11B}"/>
              </a:ext>
            </a:extLst>
          </p:cNvPr>
          <p:cNvSpPr txBox="1"/>
          <p:nvPr/>
        </p:nvSpPr>
        <p:spPr>
          <a:xfrm>
            <a:off x="6215632" y="4248766"/>
            <a:ext cx="2869676" cy="2308324"/>
          </a:xfrm>
          <a:prstGeom prst="rect">
            <a:avLst/>
          </a:prstGeom>
          <a:noFill/>
        </p:spPr>
        <p:txBody>
          <a:bodyPr wrap="square" rtlCol="0">
            <a:spAutoFit/>
          </a:bodyPr>
          <a:lstStyle/>
          <a:p>
            <a:r>
              <a:rPr lang="fr-FR" b="1" dirty="0" err="1"/>
              <a:t>Regression</a:t>
            </a:r>
            <a:r>
              <a:rPr lang="fr-FR" b="1" dirty="0"/>
              <a:t> </a:t>
            </a:r>
            <a:r>
              <a:rPr lang="fr-FR" b="1" dirty="0" err="1"/>
              <a:t>toward</a:t>
            </a:r>
            <a:r>
              <a:rPr lang="fr-FR" b="1" dirty="0"/>
              <a:t> the </a:t>
            </a:r>
            <a:r>
              <a:rPr lang="fr-FR" b="1" dirty="0" err="1"/>
              <a:t>mean</a:t>
            </a:r>
            <a:r>
              <a:rPr lang="fr-FR" b="1" dirty="0"/>
              <a:t> </a:t>
            </a:r>
            <a:r>
              <a:rPr lang="fr-FR" dirty="0"/>
              <a:t>= </a:t>
            </a:r>
            <a:r>
              <a:rPr lang="en-US" dirty="0"/>
              <a:t>if a sample point of a random variable is extreme (nearly an outlier), a future point will be closer to the mean or average on further measurements.</a:t>
            </a:r>
          </a:p>
          <a:p>
            <a:endParaRPr lang="en-US" dirty="0"/>
          </a:p>
        </p:txBody>
      </p:sp>
    </p:spTree>
    <p:extLst>
      <p:ext uri="{BB962C8B-B14F-4D97-AF65-F5344CB8AC3E}">
        <p14:creationId xmlns:p14="http://schemas.microsoft.com/office/powerpoint/2010/main" val="42425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2204772"/>
            <a:ext cx="8216854" cy="1477328"/>
          </a:xfrm>
          <a:prstGeom prst="rect">
            <a:avLst/>
          </a:prstGeom>
        </p:spPr>
        <p:txBody>
          <a:bodyPr wrap="square">
            <a:spAutoFit/>
          </a:bodyPr>
          <a:lstStyle/>
          <a:p>
            <a:pPr marL="609600" indent="-609600">
              <a:lnSpc>
                <a:spcPct val="90000"/>
              </a:lnSpc>
            </a:pPr>
            <a:r>
              <a:rPr lang="en-US" sz="2000" dirty="0"/>
              <a:t>	The instructors in a flight school adopted a policy of consistent positive reinforcement recommended by psychologists: they praised each successful execution of a complex flight maneuver (100% success). The instructors then claimed that contrary to psychological doctrine, </a:t>
            </a:r>
            <a:r>
              <a:rPr lang="en-US" sz="2000" b="1" dirty="0"/>
              <a:t>high praises resulted in a decrease in performance on the next try. </a:t>
            </a:r>
            <a:endParaRPr lang="en-US" sz="2000" dirty="0"/>
          </a:p>
        </p:txBody>
      </p:sp>
      <p:sp>
        <p:nvSpPr>
          <p:cNvPr id="11" name="Rectangle 10"/>
          <p:cNvSpPr/>
          <p:nvPr/>
        </p:nvSpPr>
        <p:spPr>
          <a:xfrm>
            <a:off x="465612" y="1138620"/>
            <a:ext cx="4572000" cy="923330"/>
          </a:xfrm>
          <a:prstGeom prst="rect">
            <a:avLst/>
          </a:prstGeom>
        </p:spPr>
        <p:txBody>
          <a:bodyPr>
            <a:spAutoFit/>
          </a:bodyPr>
          <a:lstStyle/>
          <a:p>
            <a:r>
              <a:rPr lang="en-US" b="1" dirty="0"/>
              <a:t>One/Two Way Causality?</a:t>
            </a:r>
          </a:p>
          <a:p>
            <a:r>
              <a:rPr lang="fr-FR" b="1" dirty="0" err="1"/>
              <a:t>Confounds</a:t>
            </a:r>
            <a:r>
              <a:rPr lang="fr-FR" b="1" dirty="0"/>
              <a:t>?</a:t>
            </a:r>
          </a:p>
          <a:p>
            <a:r>
              <a:rPr lang="fr-FR" b="1" dirty="0" err="1"/>
              <a:t>Spurious</a:t>
            </a:r>
            <a:r>
              <a:rPr lang="fr-FR" b="1" dirty="0"/>
              <a:t> </a:t>
            </a:r>
            <a:r>
              <a:rPr lang="fr-FR" b="1" dirty="0" err="1"/>
              <a:t>Correlation</a:t>
            </a:r>
            <a:r>
              <a:rPr lang="fr-FR" b="1" dirty="0"/>
              <a:t>?</a:t>
            </a:r>
            <a:endParaRPr lang="en-US" dirty="0"/>
          </a:p>
        </p:txBody>
      </p:sp>
      <p:sp>
        <p:nvSpPr>
          <p:cNvPr id="12" name="TextBox 11"/>
          <p:cNvSpPr txBox="1"/>
          <p:nvPr/>
        </p:nvSpPr>
        <p:spPr>
          <a:xfrm>
            <a:off x="3113118" y="235009"/>
            <a:ext cx="3413114" cy="830997"/>
          </a:xfrm>
          <a:prstGeom prst="rect">
            <a:avLst/>
          </a:prstGeom>
          <a:noFill/>
        </p:spPr>
        <p:txBody>
          <a:bodyPr wrap="none" rtlCol="0">
            <a:spAutoFit/>
          </a:bodyPr>
          <a:lstStyle/>
          <a:p>
            <a:r>
              <a:rPr lang="fr-FR" sz="2800" b="1" dirty="0" err="1">
                <a:solidFill>
                  <a:srgbClr val="78BE20"/>
                </a:solidFill>
                <a:ea typeface="+mj-ea"/>
                <a:cs typeface="Arial" panose="020B0604020202020204" pitchFamily="34" charset="0"/>
              </a:rPr>
              <a:t>Making</a:t>
            </a:r>
            <a:r>
              <a:rPr lang="fr-FR" sz="2800" b="1" dirty="0">
                <a:solidFill>
                  <a:srgbClr val="78BE20"/>
                </a:solidFill>
                <a:ea typeface="+mj-ea"/>
                <a:cs typeface="Arial" panose="020B0604020202020204" pitchFamily="34" charset="0"/>
              </a:rPr>
              <a:t> Causal Claims</a:t>
            </a:r>
          </a:p>
          <a:p>
            <a:pPr algn="ctr"/>
            <a:r>
              <a:rPr lang="fr-FR" sz="2000" b="1" i="1" dirty="0" err="1">
                <a:solidFill>
                  <a:srgbClr val="78BE20"/>
                </a:solidFill>
                <a:ea typeface="+mj-ea"/>
                <a:cs typeface="Arial" panose="020B0604020202020204" pitchFamily="34" charset="0"/>
              </a:rPr>
              <a:t>Examples</a:t>
            </a:r>
            <a:endParaRPr lang="en-US" i="1" dirty="0"/>
          </a:p>
        </p:txBody>
      </p:sp>
      <p:pic>
        <p:nvPicPr>
          <p:cNvPr id="3" name="Picture 2" descr="The Undoing Project: A Friendship That Changed Our Minds: Lewis, Michael:  9780393254594: Books - Amazon.ca">
            <a:extLst>
              <a:ext uri="{FF2B5EF4-FFF2-40B4-BE49-F238E27FC236}">
                <a16:creationId xmlns:a16="http://schemas.microsoft.com/office/drawing/2014/main" id="{0A82C3A2-9E86-4B98-B81A-B25729273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054" y="2023850"/>
            <a:ext cx="1300254" cy="1997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D6FD699-F3D4-4F33-A1C0-6102EA24C11B}"/>
              </a:ext>
            </a:extLst>
          </p:cNvPr>
          <p:cNvSpPr txBox="1"/>
          <p:nvPr/>
        </p:nvSpPr>
        <p:spPr>
          <a:xfrm>
            <a:off x="6215632" y="4248766"/>
            <a:ext cx="2869676" cy="2308324"/>
          </a:xfrm>
          <a:prstGeom prst="rect">
            <a:avLst/>
          </a:prstGeom>
          <a:noFill/>
        </p:spPr>
        <p:txBody>
          <a:bodyPr wrap="square" rtlCol="0">
            <a:spAutoFit/>
          </a:bodyPr>
          <a:lstStyle/>
          <a:p>
            <a:r>
              <a:rPr lang="fr-FR" b="1" dirty="0" err="1"/>
              <a:t>Regression</a:t>
            </a:r>
            <a:r>
              <a:rPr lang="fr-FR" b="1" dirty="0"/>
              <a:t> </a:t>
            </a:r>
            <a:r>
              <a:rPr lang="fr-FR" b="1" dirty="0" err="1"/>
              <a:t>toward</a:t>
            </a:r>
            <a:r>
              <a:rPr lang="fr-FR" b="1" dirty="0"/>
              <a:t> the </a:t>
            </a:r>
            <a:r>
              <a:rPr lang="fr-FR" b="1" dirty="0" err="1"/>
              <a:t>mean</a:t>
            </a:r>
            <a:r>
              <a:rPr lang="fr-FR" b="1" dirty="0"/>
              <a:t> </a:t>
            </a:r>
            <a:r>
              <a:rPr lang="fr-FR" dirty="0"/>
              <a:t>= </a:t>
            </a:r>
            <a:r>
              <a:rPr lang="en-US" dirty="0"/>
              <a:t>if a sample point of a random variable is extreme (nearly an outlier), a future point will be closer to the mean or average on further measurements.</a:t>
            </a:r>
          </a:p>
          <a:p>
            <a:endParaRPr lang="en-US" dirty="0"/>
          </a:p>
        </p:txBody>
      </p:sp>
      <p:sp>
        <p:nvSpPr>
          <p:cNvPr id="14" name="Rectangle 13">
            <a:extLst>
              <a:ext uri="{FF2B5EF4-FFF2-40B4-BE49-F238E27FC236}">
                <a16:creationId xmlns:a16="http://schemas.microsoft.com/office/drawing/2014/main" id="{E9A693D2-A02D-4CB0-92D9-9751B02CC2BA}"/>
              </a:ext>
            </a:extLst>
          </p:cNvPr>
          <p:cNvSpPr/>
          <p:nvPr/>
        </p:nvSpPr>
        <p:spPr>
          <a:xfrm>
            <a:off x="2950502" y="5314961"/>
            <a:ext cx="1077207" cy="467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600" dirty="0" err="1">
                <a:solidFill>
                  <a:prstClr val="white"/>
                </a:solidFill>
                <a:latin typeface="Calibri" panose="020F0502020204030204"/>
              </a:rPr>
              <a:t>Praise</a:t>
            </a:r>
            <a:endParaRPr lang="en-US" sz="1600"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51CF5287-54BD-4F8E-81B1-B6E1EAB4D520}"/>
              </a:ext>
            </a:extLst>
          </p:cNvPr>
          <p:cNvSpPr/>
          <p:nvPr/>
        </p:nvSpPr>
        <p:spPr>
          <a:xfrm>
            <a:off x="4837897" y="5286521"/>
            <a:ext cx="1077207" cy="4328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600" dirty="0" err="1">
                <a:solidFill>
                  <a:prstClr val="white"/>
                </a:solidFill>
                <a:latin typeface="Calibri" panose="020F0502020204030204"/>
              </a:rPr>
              <a:t>Lower</a:t>
            </a:r>
            <a:r>
              <a:rPr lang="fr-FR" sz="1600" dirty="0">
                <a:solidFill>
                  <a:prstClr val="white"/>
                </a:solidFill>
                <a:latin typeface="Calibri" panose="020F0502020204030204"/>
              </a:rPr>
              <a:t> Perf at t1</a:t>
            </a:r>
            <a:endParaRPr lang="en-US" sz="1600"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2855AEF8-4AE7-4BCE-BA92-AC9E1400E2AA}"/>
              </a:ext>
            </a:extLst>
          </p:cNvPr>
          <p:cNvSpPr/>
          <p:nvPr/>
        </p:nvSpPr>
        <p:spPr>
          <a:xfrm>
            <a:off x="1188334" y="4911928"/>
            <a:ext cx="1018869" cy="338554"/>
          </a:xfrm>
          <a:prstGeom prst="rect">
            <a:avLst/>
          </a:prstGeom>
        </p:spPr>
        <p:txBody>
          <a:bodyPr wrap="none">
            <a:spAutoFit/>
          </a:bodyPr>
          <a:lstStyle/>
          <a:p>
            <a:pPr defTabSz="685800"/>
            <a:r>
              <a:rPr lang="fr-FR" sz="1600" b="1" dirty="0" err="1">
                <a:solidFill>
                  <a:srgbClr val="5B9BD5">
                    <a:lumMod val="50000"/>
                  </a:srgbClr>
                </a:solidFill>
                <a:latin typeface="Calibri" panose="020F0502020204030204"/>
                <a:sym typeface="Wingdings" panose="05000000000000000000" pitchFamily="2" charset="2"/>
              </a:rPr>
              <a:t>Confound</a:t>
            </a:r>
            <a:endParaRPr lang="en-US" sz="1600" b="1" dirty="0">
              <a:solidFill>
                <a:srgbClr val="5B9BD5">
                  <a:lumMod val="50000"/>
                </a:srgbClr>
              </a:solidFill>
              <a:latin typeface="Calibri" panose="020F0502020204030204"/>
            </a:endParaRPr>
          </a:p>
        </p:txBody>
      </p:sp>
      <p:sp>
        <p:nvSpPr>
          <p:cNvPr id="18" name="Rectangle 17">
            <a:extLst>
              <a:ext uri="{FF2B5EF4-FFF2-40B4-BE49-F238E27FC236}">
                <a16:creationId xmlns:a16="http://schemas.microsoft.com/office/drawing/2014/main" id="{0417BCB1-1738-428D-93D2-AE006865CD21}"/>
              </a:ext>
            </a:extLst>
          </p:cNvPr>
          <p:cNvSpPr/>
          <p:nvPr/>
        </p:nvSpPr>
        <p:spPr>
          <a:xfrm>
            <a:off x="3829040" y="4636104"/>
            <a:ext cx="1153241" cy="470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600" dirty="0">
                <a:solidFill>
                  <a:prstClr val="white"/>
                </a:solidFill>
                <a:latin typeface="Calibri" panose="020F0502020204030204"/>
              </a:rPr>
              <a:t>High Perf at t0</a:t>
            </a:r>
            <a:endParaRPr lang="en-US" sz="1600" dirty="0">
              <a:solidFill>
                <a:prstClr val="white"/>
              </a:solidFill>
              <a:latin typeface="Calibri" panose="020F0502020204030204"/>
            </a:endParaRPr>
          </a:p>
        </p:txBody>
      </p:sp>
      <p:cxnSp>
        <p:nvCxnSpPr>
          <p:cNvPr id="19" name="Straight Arrow Connector 18">
            <a:extLst>
              <a:ext uri="{FF2B5EF4-FFF2-40B4-BE49-F238E27FC236}">
                <a16:creationId xmlns:a16="http://schemas.microsoft.com/office/drawing/2014/main" id="{8FC694F8-1FEE-4D42-8E53-C338DFFDA74D}"/>
              </a:ext>
            </a:extLst>
          </p:cNvPr>
          <p:cNvCxnSpPr/>
          <p:nvPr/>
        </p:nvCxnSpPr>
        <p:spPr>
          <a:xfrm>
            <a:off x="4965342" y="4897929"/>
            <a:ext cx="188667" cy="408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9DE167B-CC79-4034-A103-7BB0913BFF15}"/>
              </a:ext>
            </a:extLst>
          </p:cNvPr>
          <p:cNvCxnSpPr/>
          <p:nvPr/>
        </p:nvCxnSpPr>
        <p:spPr>
          <a:xfrm flipH="1">
            <a:off x="3571300" y="4911767"/>
            <a:ext cx="204385" cy="408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F2A2DE4-37E8-4D43-9ADC-9F9BC4BC4EE0}"/>
              </a:ext>
            </a:extLst>
          </p:cNvPr>
          <p:cNvCxnSpPr/>
          <p:nvPr/>
        </p:nvCxnSpPr>
        <p:spPr>
          <a:xfrm flipH="1" flipV="1">
            <a:off x="4148631" y="5540208"/>
            <a:ext cx="689769" cy="635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86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7"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descr="http://perfecthealthdiet.com/wp/wp-content/uploads/2012/11/2012-11-chocolate-2.jpg"/>
          <p:cNvPicPr>
            <a:picLocks noChangeAspect="1" noChangeArrowheads="1"/>
          </p:cNvPicPr>
          <p:nvPr/>
        </p:nvPicPr>
        <p:blipFill>
          <a:blip r:embed="rId3" cstate="print"/>
          <a:srcRect/>
          <a:stretch>
            <a:fillRect/>
          </a:stretch>
        </p:blipFill>
        <p:spPr bwMode="auto">
          <a:xfrm>
            <a:off x="454958" y="1207752"/>
            <a:ext cx="5869642" cy="4750235"/>
          </a:xfrm>
          <a:prstGeom prst="rect">
            <a:avLst/>
          </a:prstGeom>
          <a:noFill/>
        </p:spPr>
      </p:pic>
      <p:sp>
        <p:nvSpPr>
          <p:cNvPr id="8" name="Content Placeholder 2"/>
          <p:cNvSpPr>
            <a:spLocks noGrp="1"/>
          </p:cNvSpPr>
          <p:nvPr>
            <p:ph idx="4294967295"/>
          </p:nvPr>
        </p:nvSpPr>
        <p:spPr>
          <a:xfrm>
            <a:off x="6781800" y="3029459"/>
            <a:ext cx="2362200" cy="1942810"/>
          </a:xfrm>
          <a:prstGeom prst="rect">
            <a:avLst/>
          </a:prstGeom>
        </p:spPr>
        <p:txBody>
          <a:bodyPr>
            <a:normAutofit/>
          </a:bodyPr>
          <a:lstStyle/>
          <a:p>
            <a:pPr marL="0" indent="0">
              <a:buNone/>
            </a:pPr>
            <a:r>
              <a:rPr lang="en-CA" sz="1400" dirty="0" err="1"/>
              <a:t>Messerli</a:t>
            </a:r>
            <a:r>
              <a:rPr lang="en-CA" sz="1400" dirty="0"/>
              <a:t>, F. H. (2012). Chocolate consumption, cognitive function, and Nobel laureates. </a:t>
            </a:r>
            <a:r>
              <a:rPr lang="en-CA" sz="1400" i="1" dirty="0"/>
              <a:t>New England Journal of Medicine</a:t>
            </a:r>
            <a:r>
              <a:rPr lang="en-CA" sz="1400" dirty="0"/>
              <a:t>, </a:t>
            </a:r>
            <a:r>
              <a:rPr lang="en-CA" sz="1400" i="1" dirty="0"/>
              <a:t>367</a:t>
            </a:r>
            <a:r>
              <a:rPr lang="en-CA" sz="1400" dirty="0"/>
              <a:t>(16), 1562-1564.</a:t>
            </a:r>
            <a:endParaRPr lang="en-US" sz="1400" dirty="0"/>
          </a:p>
        </p:txBody>
      </p:sp>
      <p:sp>
        <p:nvSpPr>
          <p:cNvPr id="14" name="TextBox 13"/>
          <p:cNvSpPr txBox="1"/>
          <p:nvPr/>
        </p:nvSpPr>
        <p:spPr>
          <a:xfrm>
            <a:off x="3113118" y="235009"/>
            <a:ext cx="3413114" cy="830997"/>
          </a:xfrm>
          <a:prstGeom prst="rect">
            <a:avLst/>
          </a:prstGeom>
          <a:noFill/>
        </p:spPr>
        <p:txBody>
          <a:bodyPr wrap="none" rtlCol="0">
            <a:spAutoFit/>
          </a:bodyPr>
          <a:lstStyle/>
          <a:p>
            <a:r>
              <a:rPr lang="fr-FR" sz="2800" b="1" dirty="0" err="1">
                <a:solidFill>
                  <a:srgbClr val="78BE20"/>
                </a:solidFill>
                <a:ea typeface="+mj-ea"/>
                <a:cs typeface="Arial" panose="020B0604020202020204" pitchFamily="34" charset="0"/>
              </a:rPr>
              <a:t>Making</a:t>
            </a:r>
            <a:r>
              <a:rPr lang="fr-FR" sz="2800" b="1" dirty="0">
                <a:solidFill>
                  <a:srgbClr val="78BE20"/>
                </a:solidFill>
                <a:ea typeface="+mj-ea"/>
                <a:cs typeface="Arial" panose="020B0604020202020204" pitchFamily="34" charset="0"/>
              </a:rPr>
              <a:t> Causal Claims</a:t>
            </a:r>
          </a:p>
          <a:p>
            <a:pPr algn="ctr"/>
            <a:r>
              <a:rPr lang="fr-FR" sz="2000" b="1" i="1" dirty="0" err="1">
                <a:solidFill>
                  <a:srgbClr val="78BE20"/>
                </a:solidFill>
                <a:ea typeface="+mj-ea"/>
                <a:cs typeface="Arial" panose="020B0604020202020204" pitchFamily="34" charset="0"/>
              </a:rPr>
              <a:t>Examples</a:t>
            </a:r>
            <a:endParaRPr lang="en-US" i="1" dirty="0"/>
          </a:p>
        </p:txBody>
      </p:sp>
      <p:pic>
        <p:nvPicPr>
          <p:cNvPr id="3074" name="Picture 2" descr="Image result for New England Journal of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342" y="2167586"/>
            <a:ext cx="2625658" cy="7042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66460E-B189-4AB6-810C-688FCB9941D4}"/>
              </a:ext>
            </a:extLst>
          </p:cNvPr>
          <p:cNvSpPr txBox="1"/>
          <p:nvPr/>
        </p:nvSpPr>
        <p:spPr>
          <a:xfrm>
            <a:off x="1244600" y="6253659"/>
            <a:ext cx="7766934" cy="369332"/>
          </a:xfrm>
          <a:prstGeom prst="rect">
            <a:avLst/>
          </a:prstGeom>
          <a:noFill/>
        </p:spPr>
        <p:txBody>
          <a:bodyPr wrap="none" rtlCol="0">
            <a:spAutoFit/>
          </a:bodyPr>
          <a:lstStyle/>
          <a:p>
            <a:r>
              <a:rPr lang="fr-FR" b="1" dirty="0"/>
              <a:t>How </a:t>
            </a:r>
            <a:r>
              <a:rPr lang="fr-FR" b="1" dirty="0" err="1"/>
              <a:t>would</a:t>
            </a:r>
            <a:r>
              <a:rPr lang="fr-FR" b="1" dirty="0"/>
              <a:t> </a:t>
            </a:r>
            <a:r>
              <a:rPr lang="fr-FR" b="1" dirty="0" err="1"/>
              <a:t>you</a:t>
            </a:r>
            <a:r>
              <a:rPr lang="fr-FR" b="1" dirty="0"/>
              <a:t> test the causal </a:t>
            </a:r>
            <a:r>
              <a:rPr lang="fr-FR" b="1" dirty="0" err="1"/>
              <a:t>effect</a:t>
            </a:r>
            <a:r>
              <a:rPr lang="fr-FR" b="1" dirty="0"/>
              <a:t> of </a:t>
            </a:r>
            <a:r>
              <a:rPr lang="fr-FR" b="1" dirty="0" err="1"/>
              <a:t>eating</a:t>
            </a:r>
            <a:r>
              <a:rPr lang="fr-FR" b="1" dirty="0"/>
              <a:t> </a:t>
            </a:r>
            <a:r>
              <a:rPr lang="fr-FR" b="1" dirty="0" err="1"/>
              <a:t>chocolate</a:t>
            </a:r>
            <a:r>
              <a:rPr lang="fr-FR" b="1" dirty="0"/>
              <a:t> on cognitive </a:t>
            </a:r>
            <a:r>
              <a:rPr lang="fr-FR" b="1" dirty="0" err="1"/>
              <a:t>function</a:t>
            </a:r>
            <a:r>
              <a:rPr lang="fr-FR" b="1" dirty="0"/>
              <a:t>?</a:t>
            </a:r>
            <a:endParaRPr lang="en-US" b="1" dirty="0"/>
          </a:p>
        </p:txBody>
      </p:sp>
    </p:spTree>
    <p:extLst>
      <p:ext uri="{BB962C8B-B14F-4D97-AF65-F5344CB8AC3E}">
        <p14:creationId xmlns:p14="http://schemas.microsoft.com/office/powerpoint/2010/main" val="24512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p:cNvSpPr txBox="1"/>
          <p:nvPr/>
        </p:nvSpPr>
        <p:spPr>
          <a:xfrm>
            <a:off x="3113118" y="235009"/>
            <a:ext cx="3523593" cy="523220"/>
          </a:xfrm>
          <a:prstGeom prst="rect">
            <a:avLst/>
          </a:prstGeom>
          <a:noFill/>
        </p:spPr>
        <p:txBody>
          <a:bodyPr wrap="none" rtlCol="0">
            <a:spAutoFit/>
          </a:bodyPr>
          <a:lstStyle/>
          <a:p>
            <a:r>
              <a:rPr lang="fr-FR" sz="2800" b="1" dirty="0">
                <a:solidFill>
                  <a:srgbClr val="78BE20"/>
                </a:solidFill>
                <a:ea typeface="+mj-ea"/>
                <a:cs typeface="Arial" panose="020B0604020202020204" pitchFamily="34" charset="0"/>
              </a:rPr>
              <a:t>Is This an </a:t>
            </a:r>
            <a:r>
              <a:rPr lang="fr-FR" sz="2800" b="1" dirty="0" err="1">
                <a:solidFill>
                  <a:srgbClr val="78BE20"/>
                </a:solidFill>
                <a:ea typeface="+mj-ea"/>
                <a:cs typeface="Arial" panose="020B0604020202020204" pitchFamily="34" charset="0"/>
              </a:rPr>
              <a:t>Experiment</a:t>
            </a:r>
            <a:r>
              <a:rPr lang="fr-FR" sz="2800" b="1" dirty="0">
                <a:solidFill>
                  <a:srgbClr val="78BE20"/>
                </a:solidFill>
                <a:ea typeface="+mj-ea"/>
                <a:cs typeface="Arial" panose="020B0604020202020204" pitchFamily="34" charset="0"/>
              </a:rPr>
              <a:t>?</a:t>
            </a:r>
          </a:p>
        </p:txBody>
      </p:sp>
      <p:sp>
        <p:nvSpPr>
          <p:cNvPr id="3" name="Rectangle 2"/>
          <p:cNvSpPr/>
          <p:nvPr/>
        </p:nvSpPr>
        <p:spPr>
          <a:xfrm>
            <a:off x="709448" y="1157011"/>
            <a:ext cx="7320455" cy="1815882"/>
          </a:xfrm>
          <a:prstGeom prst="rect">
            <a:avLst/>
          </a:prstGeom>
        </p:spPr>
        <p:txBody>
          <a:bodyPr wrap="square">
            <a:spAutoFit/>
          </a:bodyPr>
          <a:lstStyle/>
          <a:p>
            <a:r>
              <a:rPr lang="en-US" sz="1600" dirty="0"/>
              <a:t>Suppose that researchers want to study whether pets provide therapeutic benefits for their owners. Specifically, they decide to investigate whether heart attack patients who own a pet tend to recover more often than those who do not. They randomly select a sample of heart attack patients from a large hospital, determine which have pets, and then check up on them after one year. The researchers compare the proportion of their subjects who have survived and find that 92% of those with pets are still alive while only 64% of those without pets have survived.</a:t>
            </a:r>
          </a:p>
        </p:txBody>
      </p:sp>
      <p:sp>
        <p:nvSpPr>
          <p:cNvPr id="5" name="TextBox 4"/>
          <p:cNvSpPr txBox="1"/>
          <p:nvPr/>
        </p:nvSpPr>
        <p:spPr>
          <a:xfrm>
            <a:off x="709448" y="3298091"/>
            <a:ext cx="7152290" cy="830997"/>
          </a:xfrm>
          <a:prstGeom prst="rect">
            <a:avLst/>
          </a:prstGeom>
          <a:noFill/>
        </p:spPr>
        <p:txBody>
          <a:bodyPr wrap="square" rtlCol="0">
            <a:spAutoFit/>
          </a:bodyPr>
          <a:lstStyle/>
          <a:p>
            <a:pPr marL="342900" indent="-342900">
              <a:buFontTx/>
              <a:buAutoNum type="arabicPeriod"/>
            </a:pPr>
            <a:r>
              <a:rPr lang="fr-FR" sz="1600" b="1" dirty="0"/>
              <a:t>Is </a:t>
            </a:r>
            <a:r>
              <a:rPr lang="fr-FR" sz="1600" b="1" dirty="0" err="1"/>
              <a:t>this</a:t>
            </a:r>
            <a:r>
              <a:rPr lang="fr-FR" sz="1600" b="1" dirty="0"/>
              <a:t> an </a:t>
            </a:r>
            <a:r>
              <a:rPr lang="fr-FR" sz="1600" b="1" dirty="0" err="1"/>
              <a:t>experiment</a:t>
            </a:r>
            <a:r>
              <a:rPr lang="fr-FR" sz="1600" b="1" dirty="0"/>
              <a:t> or an </a:t>
            </a:r>
            <a:r>
              <a:rPr lang="fr-FR" sz="1600" b="1" dirty="0" err="1"/>
              <a:t>observational</a:t>
            </a:r>
            <a:r>
              <a:rPr lang="fr-FR" sz="1600" b="1" dirty="0"/>
              <a:t> </a:t>
            </a:r>
            <a:r>
              <a:rPr lang="fr-FR" sz="1600" b="1" dirty="0" err="1"/>
              <a:t>study</a:t>
            </a:r>
            <a:r>
              <a:rPr lang="fr-FR" sz="1600" b="1" dirty="0"/>
              <a:t>?</a:t>
            </a:r>
          </a:p>
          <a:p>
            <a:r>
              <a:rPr lang="fr-FR" sz="1600" b="1" dirty="0"/>
              <a:t>2. Can </a:t>
            </a:r>
            <a:r>
              <a:rPr lang="fr-FR" sz="1600" b="1" dirty="0" err="1"/>
              <a:t>you</a:t>
            </a:r>
            <a:r>
              <a:rPr lang="fr-FR" sz="1600" b="1" dirty="0"/>
              <a:t> </a:t>
            </a:r>
            <a:r>
              <a:rPr lang="fr-FR" sz="1600" b="1" dirty="0" err="1"/>
              <a:t>conclude</a:t>
            </a:r>
            <a:r>
              <a:rPr lang="fr-FR" sz="1600" b="1" dirty="0"/>
              <a:t> </a:t>
            </a:r>
            <a:r>
              <a:rPr lang="fr-FR" sz="1600" b="1" dirty="0" err="1"/>
              <a:t>that</a:t>
            </a:r>
            <a:r>
              <a:rPr lang="fr-FR" sz="1600" b="1" dirty="0"/>
              <a:t> pets </a:t>
            </a:r>
            <a:r>
              <a:rPr lang="fr-FR" sz="1600" b="1" dirty="0" err="1"/>
              <a:t>played</a:t>
            </a:r>
            <a:r>
              <a:rPr lang="fr-FR" sz="1600" b="1" dirty="0"/>
              <a:t> a </a:t>
            </a:r>
            <a:r>
              <a:rPr lang="fr-FR" sz="1600" b="1" dirty="0" err="1"/>
              <a:t>significant</a:t>
            </a:r>
            <a:r>
              <a:rPr lang="fr-FR" sz="1600" b="1" dirty="0"/>
              <a:t> </a:t>
            </a:r>
            <a:r>
              <a:rPr lang="fr-FR" sz="1600" b="1" dirty="0" err="1"/>
              <a:t>role</a:t>
            </a:r>
            <a:r>
              <a:rPr lang="fr-FR" sz="1600" b="1" dirty="0"/>
              <a:t> in the </a:t>
            </a:r>
            <a:r>
              <a:rPr lang="fr-FR" sz="1600" b="1" dirty="0" err="1"/>
              <a:t>survival</a:t>
            </a:r>
            <a:r>
              <a:rPr lang="fr-FR" sz="1600" b="1" dirty="0"/>
              <a:t> of </a:t>
            </a:r>
            <a:r>
              <a:rPr lang="fr-FR" sz="1600" b="1" dirty="0" err="1"/>
              <a:t>heart</a:t>
            </a:r>
            <a:r>
              <a:rPr lang="fr-FR" sz="1600" b="1" dirty="0"/>
              <a:t> </a:t>
            </a:r>
            <a:r>
              <a:rPr lang="fr-FR" sz="1600" b="1" dirty="0" err="1"/>
              <a:t>attack</a:t>
            </a:r>
            <a:r>
              <a:rPr lang="fr-FR" sz="1600" b="1" dirty="0"/>
              <a:t> patients? Are </a:t>
            </a:r>
            <a:r>
              <a:rPr lang="fr-FR" sz="1600" b="1" dirty="0" err="1"/>
              <a:t>there</a:t>
            </a:r>
            <a:r>
              <a:rPr lang="fr-FR" sz="1600" b="1" dirty="0"/>
              <a:t> </a:t>
            </a:r>
            <a:r>
              <a:rPr lang="fr-FR" sz="1600" b="1" dirty="0" err="1"/>
              <a:t>confounds</a:t>
            </a:r>
            <a:r>
              <a:rPr lang="fr-FR" sz="1600" b="1" dirty="0"/>
              <a:t>?</a:t>
            </a:r>
          </a:p>
        </p:txBody>
      </p:sp>
      <p:sp>
        <p:nvSpPr>
          <p:cNvPr id="2" name="Rectangle 1"/>
          <p:cNvSpPr/>
          <p:nvPr/>
        </p:nvSpPr>
        <p:spPr>
          <a:xfrm>
            <a:off x="709448" y="4357757"/>
            <a:ext cx="8203324" cy="1077218"/>
          </a:xfrm>
          <a:prstGeom prst="rect">
            <a:avLst/>
          </a:prstGeom>
        </p:spPr>
        <p:txBody>
          <a:bodyPr wrap="square">
            <a:spAutoFit/>
          </a:bodyPr>
          <a:lstStyle/>
          <a:p>
            <a:r>
              <a:rPr lang="fr-FR" sz="1600" i="1" dirty="0"/>
              <a:t>There </a:t>
            </a:r>
            <a:r>
              <a:rPr lang="fr-FR" sz="1600" i="1" dirty="0" err="1"/>
              <a:t>is</a:t>
            </a:r>
            <a:r>
              <a:rPr lang="fr-FR" sz="1600" i="1" dirty="0"/>
              <a:t> a </a:t>
            </a:r>
            <a:r>
              <a:rPr lang="fr-FR" sz="1600" i="1" dirty="0" err="1"/>
              <a:t>comparison</a:t>
            </a:r>
            <a:r>
              <a:rPr lang="fr-FR" sz="1600" i="1" dirty="0"/>
              <a:t> group, but </a:t>
            </a:r>
            <a:r>
              <a:rPr lang="fr-FR" sz="1600" i="1" dirty="0" err="1"/>
              <a:t>we</a:t>
            </a:r>
            <a:r>
              <a:rPr lang="fr-FR" sz="1600" i="1" dirty="0"/>
              <a:t> </a:t>
            </a:r>
            <a:r>
              <a:rPr lang="fr-FR" sz="1600" i="1" dirty="0" err="1"/>
              <a:t>cannot</a:t>
            </a:r>
            <a:r>
              <a:rPr lang="fr-FR" sz="1600" i="1" dirty="0"/>
              <a:t> </a:t>
            </a:r>
            <a:r>
              <a:rPr lang="fr-FR" sz="1600" i="1" dirty="0" err="1"/>
              <a:t>conclude</a:t>
            </a:r>
            <a:r>
              <a:rPr lang="fr-FR" sz="1600" i="1" dirty="0"/>
              <a:t> </a:t>
            </a:r>
            <a:r>
              <a:rPr lang="fr-FR" sz="1600" i="1" dirty="0" err="1"/>
              <a:t>causality</a:t>
            </a:r>
            <a:r>
              <a:rPr lang="fr-FR" sz="1600" i="1" dirty="0"/>
              <a:t> </a:t>
            </a:r>
            <a:r>
              <a:rPr lang="fr-FR" sz="1600" i="1" dirty="0" err="1"/>
              <a:t>because</a:t>
            </a:r>
            <a:r>
              <a:rPr lang="fr-FR" sz="1600" i="1" dirty="0"/>
              <a:t> participants are not </a:t>
            </a:r>
            <a:r>
              <a:rPr lang="fr-FR" sz="1600" i="1" dirty="0" err="1"/>
              <a:t>randomly</a:t>
            </a:r>
            <a:r>
              <a:rPr lang="fr-FR" sz="1600" i="1" dirty="0"/>
              <a:t> </a:t>
            </a:r>
            <a:r>
              <a:rPr lang="fr-FR" sz="1600" i="1" dirty="0" err="1"/>
              <a:t>given</a:t>
            </a:r>
            <a:r>
              <a:rPr lang="fr-FR" sz="1600" i="1" dirty="0"/>
              <a:t> a dog versus not (</a:t>
            </a:r>
            <a:r>
              <a:rPr lang="fr-FR" sz="1600" i="1" dirty="0" err="1"/>
              <a:t>so</a:t>
            </a:r>
            <a:r>
              <a:rPr lang="fr-FR" sz="1600" i="1" dirty="0"/>
              <a:t> </a:t>
            </a:r>
            <a:r>
              <a:rPr lang="fr-FR" sz="1600" i="1" dirty="0" err="1"/>
              <a:t>it’s</a:t>
            </a:r>
            <a:r>
              <a:rPr lang="fr-FR" sz="1600" i="1" dirty="0"/>
              <a:t> not an </a:t>
            </a:r>
            <a:r>
              <a:rPr lang="fr-FR" sz="1600" i="1" dirty="0" err="1"/>
              <a:t>experiment</a:t>
            </a:r>
            <a:r>
              <a:rPr lang="fr-FR" sz="1600" i="1" dirty="0"/>
              <a:t>). Participants chose </a:t>
            </a:r>
            <a:r>
              <a:rPr lang="fr-FR" sz="1600" i="1" dirty="0" err="1"/>
              <a:t>whether</a:t>
            </a:r>
            <a:r>
              <a:rPr lang="fr-FR" sz="1600" i="1" dirty="0"/>
              <a:t> to </a:t>
            </a:r>
            <a:r>
              <a:rPr lang="fr-FR" sz="1600" i="1" dirty="0" err="1"/>
              <a:t>get</a:t>
            </a:r>
            <a:r>
              <a:rPr lang="fr-FR" sz="1600" i="1" dirty="0"/>
              <a:t> the </a:t>
            </a:r>
            <a:r>
              <a:rPr lang="fr-FR" sz="1600" i="1" dirty="0" err="1"/>
              <a:t>treatment</a:t>
            </a:r>
            <a:r>
              <a:rPr lang="fr-FR" sz="1600" i="1" dirty="0"/>
              <a:t> (i.e., the dog), </a:t>
            </a:r>
            <a:r>
              <a:rPr lang="fr-FR" sz="1600" i="1" dirty="0" err="1"/>
              <a:t>it</a:t>
            </a:r>
            <a:r>
              <a:rPr lang="fr-FR" sz="1600" i="1" dirty="0"/>
              <a:t> </a:t>
            </a:r>
            <a:r>
              <a:rPr lang="fr-FR" sz="1600" i="1" dirty="0" err="1"/>
              <a:t>is</a:t>
            </a:r>
            <a:r>
              <a:rPr lang="fr-FR" sz="1600" i="1" dirty="0"/>
              <a:t> </a:t>
            </a:r>
            <a:r>
              <a:rPr lang="fr-FR" sz="1600" i="1" dirty="0" err="1"/>
              <a:t>called</a:t>
            </a:r>
            <a:r>
              <a:rPr lang="fr-FR" sz="1600" i="1" dirty="0"/>
              <a:t> a </a:t>
            </a:r>
            <a:r>
              <a:rPr lang="fr-FR" sz="1600" b="1" i="1" dirty="0"/>
              <a:t>self-</a:t>
            </a:r>
            <a:r>
              <a:rPr lang="fr-FR" sz="1600" b="1" i="1" dirty="0" err="1"/>
              <a:t>selected</a:t>
            </a:r>
            <a:r>
              <a:rPr lang="fr-FR" sz="1600" b="1" i="1" dirty="0"/>
              <a:t> </a:t>
            </a:r>
            <a:r>
              <a:rPr lang="fr-FR" sz="1600" b="1" i="1" dirty="0" err="1"/>
              <a:t>sample</a:t>
            </a:r>
            <a:r>
              <a:rPr lang="fr-FR" sz="1600" b="1" i="1" dirty="0"/>
              <a:t>. </a:t>
            </a:r>
            <a:r>
              <a:rPr lang="fr-FR" sz="1600" i="1" dirty="0"/>
              <a:t>Self-</a:t>
            </a:r>
            <a:r>
              <a:rPr lang="fr-FR" sz="1600" i="1" dirty="0" err="1"/>
              <a:t>selection</a:t>
            </a:r>
            <a:r>
              <a:rPr lang="fr-FR" sz="1600" i="1" dirty="0"/>
              <a:t> </a:t>
            </a:r>
            <a:r>
              <a:rPr lang="fr-FR" sz="1600" i="1" dirty="0" err="1"/>
              <a:t>leaves</a:t>
            </a:r>
            <a:r>
              <a:rPr lang="fr-FR" sz="1600" i="1" dirty="0"/>
              <a:t> the </a:t>
            </a:r>
            <a:r>
              <a:rPr lang="fr-FR" sz="1600" i="1" dirty="0" err="1"/>
              <a:t>door</a:t>
            </a:r>
            <a:r>
              <a:rPr lang="fr-FR" sz="1600" i="1" dirty="0"/>
              <a:t> open to all sorts of </a:t>
            </a:r>
            <a:r>
              <a:rPr lang="fr-FR" sz="1600" i="1" dirty="0" err="1"/>
              <a:t>confounds</a:t>
            </a:r>
            <a:r>
              <a:rPr lang="fr-FR" sz="1600" i="1" dirty="0"/>
              <a:t>.</a:t>
            </a:r>
            <a:endParaRPr lang="fr-FR" sz="1600" b="1" i="1" dirty="0"/>
          </a:p>
        </p:txBody>
      </p:sp>
      <p:sp>
        <p:nvSpPr>
          <p:cNvPr id="7" name="Rectangle 6"/>
          <p:cNvSpPr/>
          <p:nvPr/>
        </p:nvSpPr>
        <p:spPr>
          <a:xfrm>
            <a:off x="5089633" y="6596390"/>
            <a:ext cx="6279931" cy="261610"/>
          </a:xfrm>
          <a:prstGeom prst="rect">
            <a:avLst/>
          </a:prstGeom>
        </p:spPr>
        <p:txBody>
          <a:bodyPr wrap="square">
            <a:spAutoFit/>
          </a:bodyPr>
          <a:lstStyle/>
          <a:p>
            <a:r>
              <a:rPr lang="en-US" sz="1100" dirty="0"/>
              <a:t>Source: https://twp.duke.edu/sites/twp.duke.edu/files/cexer.pdf</a:t>
            </a:r>
          </a:p>
        </p:txBody>
      </p:sp>
    </p:spTree>
    <p:extLst>
      <p:ext uri="{BB962C8B-B14F-4D97-AF65-F5344CB8AC3E}">
        <p14:creationId xmlns:p14="http://schemas.microsoft.com/office/powerpoint/2010/main" val="30902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7A40FB-6DA1-5E4C-9B87-383623283470}"/>
              </a:ext>
            </a:extLst>
          </p:cNvPr>
          <p:cNvSpPr>
            <a:spLocks noGrp="1"/>
          </p:cNvSpPr>
          <p:nvPr>
            <p:ph type="body" sz="quarter" idx="10"/>
          </p:nvPr>
        </p:nvSpPr>
        <p:spPr>
          <a:xfrm>
            <a:off x="2288306" y="2803939"/>
            <a:ext cx="4567388" cy="1466850"/>
          </a:xfrm>
        </p:spPr>
        <p:txBody>
          <a:bodyPr>
            <a:normAutofit/>
          </a:bodyPr>
          <a:lstStyle/>
          <a:p>
            <a:pPr algn="ctr"/>
            <a:r>
              <a:rPr lang="en-US" dirty="0">
                <a:solidFill>
                  <a:schemeClr val="tx1"/>
                </a:solidFill>
                <a:effectLst>
                  <a:outerShdw blurRad="38100" dist="38100" dir="2700000" algn="tl">
                    <a:srgbClr val="000000">
                      <a:alpha val="43137"/>
                    </a:srgbClr>
                  </a:outerShdw>
                </a:effectLst>
              </a:rPr>
              <a:t>Break Time!</a:t>
            </a:r>
          </a:p>
          <a:p>
            <a:pPr algn="ctr"/>
            <a:r>
              <a:rPr lang="en-US" dirty="0">
                <a:solidFill>
                  <a:schemeClr val="tx1"/>
                </a:solidFill>
                <a:effectLst>
                  <a:outerShdw blurRad="38100" dist="38100" dir="2700000" algn="tl">
                    <a:srgbClr val="000000">
                      <a:alpha val="43137"/>
                    </a:srgbClr>
                  </a:outerShdw>
                </a:effectLst>
              </a:rPr>
              <a:t>Start Again at 8:23</a:t>
            </a:r>
          </a:p>
        </p:txBody>
      </p:sp>
    </p:spTree>
    <p:extLst>
      <p:ext uri="{BB962C8B-B14F-4D97-AF65-F5344CB8AC3E}">
        <p14:creationId xmlns:p14="http://schemas.microsoft.com/office/powerpoint/2010/main" val="1058940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Agenda</a:t>
            </a:r>
          </a:p>
        </p:txBody>
      </p:sp>
      <p:sp>
        <p:nvSpPr>
          <p:cNvPr id="4" name="Text Placeholder 3"/>
          <p:cNvSpPr>
            <a:spLocks noGrp="1"/>
          </p:cNvSpPr>
          <p:nvPr>
            <p:ph type="body" sz="quarter" idx="17"/>
          </p:nvPr>
        </p:nvSpPr>
        <p:spPr>
          <a:xfrm>
            <a:off x="862878" y="1204873"/>
            <a:ext cx="7594829" cy="5101334"/>
          </a:xfrm>
        </p:spPr>
        <p:txBody>
          <a:bodyPr>
            <a:normAutofit fontScale="92500" lnSpcReduction="10000"/>
          </a:bodyPr>
          <a:lstStyle/>
          <a:p>
            <a:r>
              <a:rPr lang="en-US" dirty="0"/>
              <a:t>The Power of AB Testing</a:t>
            </a:r>
          </a:p>
          <a:p>
            <a:pPr lvl="1"/>
            <a:r>
              <a:rPr lang="en-US" dirty="0"/>
              <a:t>What is an AB Test</a:t>
            </a:r>
          </a:p>
          <a:p>
            <a:pPr lvl="1"/>
            <a:r>
              <a:rPr lang="en-US" dirty="0"/>
              <a:t>Creating an AB Test</a:t>
            </a:r>
          </a:p>
          <a:p>
            <a:pPr lvl="1"/>
            <a:r>
              <a:rPr lang="en-US" dirty="0"/>
              <a:t>When &amp; why to use AB Testing</a:t>
            </a:r>
          </a:p>
          <a:p>
            <a:r>
              <a:rPr lang="en-US" dirty="0"/>
              <a:t>Causal Inference</a:t>
            </a:r>
          </a:p>
          <a:p>
            <a:r>
              <a:rPr lang="en-US" dirty="0"/>
              <a:t>Break</a:t>
            </a:r>
          </a:p>
          <a:p>
            <a:r>
              <a:rPr lang="en-US" dirty="0"/>
              <a:t>The Lies of AB Testing</a:t>
            </a:r>
          </a:p>
          <a:p>
            <a:pPr lvl="1"/>
            <a:r>
              <a:rPr lang="en-US" dirty="0"/>
              <a:t>Boegershausen, J., </a:t>
            </a:r>
            <a:r>
              <a:rPr lang="en-US" dirty="0" err="1"/>
              <a:t>Cornil</a:t>
            </a:r>
            <a:r>
              <a:rPr lang="en-US" dirty="0"/>
              <a:t>, Y., Yi, S., &amp; Hardisty, D. J. (2025). On the Persistent Mischaracterization of Google and Facebook A/B Tests: How to Conduct and Report Online Platform Studies. International Journal of Research in Marketing.</a:t>
            </a:r>
          </a:p>
          <a:p>
            <a:pPr lvl="1"/>
            <a:r>
              <a:rPr lang="en-US" dirty="0"/>
              <a:t>Simmons, J. P., Nelson, L. D., &amp; Simonsohn, U. (2011). False-positive psychology: Undisclosed flexibility in data collection and analysis allows presenting anything as significant. </a:t>
            </a:r>
            <a:r>
              <a:rPr lang="en-US" i="1" dirty="0"/>
              <a:t>Psychological science</a:t>
            </a:r>
            <a:r>
              <a:rPr lang="en-US" dirty="0"/>
              <a:t>, </a:t>
            </a:r>
            <a:r>
              <a:rPr lang="en-US" i="1" dirty="0"/>
              <a:t>22</a:t>
            </a:r>
            <a:r>
              <a:rPr lang="en-US" dirty="0"/>
              <a:t>(11), 1359-1366.</a:t>
            </a:r>
          </a:p>
          <a:p>
            <a:r>
              <a:rPr lang="en-US" dirty="0"/>
              <a:t>The results of our own AB Test</a:t>
            </a:r>
          </a:p>
          <a:p>
            <a:r>
              <a:rPr lang="en-US" dirty="0"/>
              <a:t>The future of AB Testing</a:t>
            </a:r>
          </a:p>
        </p:txBody>
      </p:sp>
    </p:spTree>
    <p:extLst>
      <p:ext uri="{BB962C8B-B14F-4D97-AF65-F5344CB8AC3E}">
        <p14:creationId xmlns:p14="http://schemas.microsoft.com/office/powerpoint/2010/main" val="245780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F6239-5B27-B204-DEC7-54C64AF39D16}"/>
            </a:ext>
          </a:extLst>
        </p:cNvPr>
        <p:cNvGrpSpPr/>
        <p:nvPr/>
      </p:nvGrpSpPr>
      <p:grpSpPr>
        <a:xfrm>
          <a:off x="0" y="0"/>
          <a:ext cx="0" cy="0"/>
          <a:chOff x="0" y="0"/>
          <a:chExt cx="0" cy="0"/>
        </a:xfrm>
      </p:grpSpPr>
      <p:sp>
        <p:nvSpPr>
          <p:cNvPr id="26635" name="Rectangle 11">
            <a:extLst>
              <a:ext uri="{FF2B5EF4-FFF2-40B4-BE49-F238E27FC236}">
                <a16:creationId xmlns:a16="http://schemas.microsoft.com/office/drawing/2014/main" id="{1E0E54F4-CE48-1A8A-733B-21A97CF97C61}"/>
              </a:ext>
            </a:extLst>
          </p:cNvPr>
          <p:cNvSpPr>
            <a:spLocks noGrp="1" noChangeArrowheads="1"/>
          </p:cNvSpPr>
          <p:nvPr>
            <p:ph type="title"/>
          </p:nvPr>
        </p:nvSpPr>
        <p:spPr>
          <a:noFill/>
          <a:ln/>
        </p:spPr>
        <p:txBody>
          <a:bodyPr/>
          <a:lstStyle/>
          <a:p>
            <a:r>
              <a:rPr lang="en-GB" altLang="en-US" sz="2800" dirty="0"/>
              <a:t> </a:t>
            </a:r>
          </a:p>
        </p:txBody>
      </p:sp>
      <p:sp>
        <p:nvSpPr>
          <p:cNvPr id="15" name="Rectangle 3">
            <a:extLst>
              <a:ext uri="{FF2B5EF4-FFF2-40B4-BE49-F238E27FC236}">
                <a16:creationId xmlns:a16="http://schemas.microsoft.com/office/drawing/2014/main" id="{7AB6CB21-66D9-C911-A125-DD54A6134F3C}"/>
              </a:ext>
            </a:extLst>
          </p:cNvPr>
          <p:cNvSpPr txBox="1">
            <a:spLocks noChangeArrowheads="1"/>
          </p:cNvSpPr>
          <p:nvPr/>
        </p:nvSpPr>
        <p:spPr>
          <a:xfrm>
            <a:off x="1066800" y="149629"/>
            <a:ext cx="7162800" cy="1143000"/>
          </a:xfrm>
          <a:noFill/>
          <a:ln/>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rgbClr val="78BE20"/>
                </a:solidFill>
                <a:latin typeface="Calibri"/>
                <a:cs typeface="Arial" panose="020B0604020202020204" pitchFamily="34" charset="0"/>
              </a:rPr>
              <a:t>Facebook “Experiments”</a:t>
            </a:r>
          </a:p>
        </p:txBody>
      </p:sp>
      <p:sp>
        <p:nvSpPr>
          <p:cNvPr id="5" name="Rectangle 4">
            <a:extLst>
              <a:ext uri="{FF2B5EF4-FFF2-40B4-BE49-F238E27FC236}">
                <a16:creationId xmlns:a16="http://schemas.microsoft.com/office/drawing/2014/main" id="{17CA621A-9897-9137-7908-4F872C17D463}"/>
              </a:ext>
            </a:extLst>
          </p:cNvPr>
          <p:cNvSpPr/>
          <p:nvPr/>
        </p:nvSpPr>
        <p:spPr>
          <a:xfrm>
            <a:off x="927100" y="3879225"/>
            <a:ext cx="1524000" cy="42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4ED12B-0F08-B70B-B6EB-1CDD5B44B1CC}"/>
              </a:ext>
            </a:extLst>
          </p:cNvPr>
          <p:cNvPicPr>
            <a:picLocks noChangeAspect="1"/>
          </p:cNvPicPr>
          <p:nvPr/>
        </p:nvPicPr>
        <p:blipFill>
          <a:blip r:embed="rId3"/>
          <a:stretch>
            <a:fillRect/>
          </a:stretch>
        </p:blipFill>
        <p:spPr>
          <a:xfrm>
            <a:off x="1403332" y="49189"/>
            <a:ext cx="5289570" cy="6784891"/>
          </a:xfrm>
          <a:prstGeom prst="rect">
            <a:avLst/>
          </a:prstGeom>
        </p:spPr>
      </p:pic>
    </p:spTree>
    <p:extLst>
      <p:ext uri="{BB962C8B-B14F-4D97-AF65-F5344CB8AC3E}">
        <p14:creationId xmlns:p14="http://schemas.microsoft.com/office/powerpoint/2010/main" val="3310626587"/>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99804-ED1E-9B3C-9212-1BD3A1D20FAC}"/>
              </a:ext>
            </a:extLst>
          </p:cNvPr>
          <p:cNvSpPr>
            <a:spLocks noGrp="1"/>
          </p:cNvSpPr>
          <p:nvPr>
            <p:ph type="body" sz="quarter" idx="11"/>
          </p:nvPr>
        </p:nvSpPr>
        <p:spPr>
          <a:xfrm>
            <a:off x="320865" y="1539955"/>
            <a:ext cx="8149459" cy="1350578"/>
          </a:xfrm>
        </p:spPr>
        <p:txBody>
          <a:bodyPr>
            <a:normAutofit/>
          </a:bodyPr>
          <a:lstStyle/>
          <a:p>
            <a:r>
              <a:rPr lang="en-US" dirty="0"/>
              <a:t>Co-authors</a:t>
            </a:r>
          </a:p>
        </p:txBody>
      </p:sp>
      <p:pic>
        <p:nvPicPr>
          <p:cNvPr id="13" name="Picture Placeholder 12">
            <a:extLst>
              <a:ext uri="{FF2B5EF4-FFF2-40B4-BE49-F238E27FC236}">
                <a16:creationId xmlns:a16="http://schemas.microsoft.com/office/drawing/2014/main" id="{43696B3C-904E-6406-6B52-509EC3F65FC8}"/>
              </a:ext>
            </a:extLst>
          </p:cNvPr>
          <p:cNvPicPr>
            <a:picLocks noGrp="1" noChangeAspect="1"/>
          </p:cNvPicPr>
          <p:nvPr>
            <p:ph type="pic" sz="quarter" idx="12"/>
          </p:nvPr>
        </p:nvPicPr>
        <p:blipFill>
          <a:blip r:embed="rId2"/>
          <a:srcRect l="7143" r="7143"/>
          <a:stretch>
            <a:fillRect/>
          </a:stretch>
        </p:blipFill>
        <p:spPr>
          <a:xfrm>
            <a:off x="3583081" y="2059477"/>
            <a:ext cx="2115426" cy="2467997"/>
          </a:xfrm>
        </p:spPr>
      </p:pic>
      <p:sp>
        <p:nvSpPr>
          <p:cNvPr id="4" name="Text Placeholder 3">
            <a:extLst>
              <a:ext uri="{FF2B5EF4-FFF2-40B4-BE49-F238E27FC236}">
                <a16:creationId xmlns:a16="http://schemas.microsoft.com/office/drawing/2014/main" id="{3D10728A-95CA-B5FA-5395-08D45E15A61A}"/>
              </a:ext>
            </a:extLst>
          </p:cNvPr>
          <p:cNvSpPr>
            <a:spLocks noGrp="1"/>
          </p:cNvSpPr>
          <p:nvPr>
            <p:ph type="body" sz="quarter" idx="13"/>
          </p:nvPr>
        </p:nvSpPr>
        <p:spPr>
          <a:xfrm>
            <a:off x="3583081" y="4584623"/>
            <a:ext cx="2057400" cy="228600"/>
          </a:xfrm>
        </p:spPr>
        <p:txBody>
          <a:bodyPr>
            <a:normAutofit fontScale="92500" lnSpcReduction="20000"/>
          </a:bodyPr>
          <a:lstStyle/>
          <a:p>
            <a:r>
              <a:rPr lang="en-US" dirty="0"/>
              <a:t>Yann </a:t>
            </a:r>
            <a:r>
              <a:rPr lang="en-US" dirty="0" err="1"/>
              <a:t>Cornil</a:t>
            </a:r>
            <a:endParaRPr lang="en-US" dirty="0"/>
          </a:p>
        </p:txBody>
      </p:sp>
      <p:sp>
        <p:nvSpPr>
          <p:cNvPr id="5" name="Text Placeholder 4">
            <a:extLst>
              <a:ext uri="{FF2B5EF4-FFF2-40B4-BE49-F238E27FC236}">
                <a16:creationId xmlns:a16="http://schemas.microsoft.com/office/drawing/2014/main" id="{6FCFC61D-242C-A0F0-F689-26D8F6E7F3C4}"/>
              </a:ext>
            </a:extLst>
          </p:cNvPr>
          <p:cNvSpPr>
            <a:spLocks noGrp="1"/>
          </p:cNvSpPr>
          <p:nvPr>
            <p:ph type="body" sz="quarter" idx="14"/>
          </p:nvPr>
        </p:nvSpPr>
        <p:spPr>
          <a:xfrm>
            <a:off x="3583081" y="4858348"/>
            <a:ext cx="2057400" cy="412077"/>
          </a:xfrm>
        </p:spPr>
        <p:txBody>
          <a:bodyPr/>
          <a:lstStyle/>
          <a:p>
            <a:r>
              <a:rPr lang="en-US" dirty="0"/>
              <a:t>University of British Columbia</a:t>
            </a:r>
          </a:p>
        </p:txBody>
      </p:sp>
      <p:pic>
        <p:nvPicPr>
          <p:cNvPr id="15" name="Picture Placeholder 14">
            <a:extLst>
              <a:ext uri="{FF2B5EF4-FFF2-40B4-BE49-F238E27FC236}">
                <a16:creationId xmlns:a16="http://schemas.microsoft.com/office/drawing/2014/main" id="{0FDB7F6A-C022-9F61-ABE0-371325295896}"/>
              </a:ext>
            </a:extLst>
          </p:cNvPr>
          <p:cNvPicPr>
            <a:picLocks noGrp="1" noChangeAspect="1"/>
          </p:cNvPicPr>
          <p:nvPr>
            <p:ph type="pic" sz="quarter" idx="15"/>
          </p:nvPr>
        </p:nvPicPr>
        <p:blipFill>
          <a:blip r:embed="rId3"/>
          <a:srcRect l="7143" r="7143"/>
          <a:stretch>
            <a:fillRect/>
          </a:stretch>
        </p:blipFill>
        <p:spPr>
          <a:xfrm>
            <a:off x="5914587" y="2052045"/>
            <a:ext cx="2162613" cy="2523049"/>
          </a:xfrm>
        </p:spPr>
      </p:pic>
      <p:sp>
        <p:nvSpPr>
          <p:cNvPr id="7" name="Text Placeholder 6">
            <a:extLst>
              <a:ext uri="{FF2B5EF4-FFF2-40B4-BE49-F238E27FC236}">
                <a16:creationId xmlns:a16="http://schemas.microsoft.com/office/drawing/2014/main" id="{47C87764-0F1D-E0A3-89FC-3F5904B4491C}"/>
              </a:ext>
            </a:extLst>
          </p:cNvPr>
          <p:cNvSpPr>
            <a:spLocks noGrp="1"/>
          </p:cNvSpPr>
          <p:nvPr>
            <p:ph type="body" sz="quarter" idx="16"/>
          </p:nvPr>
        </p:nvSpPr>
        <p:spPr>
          <a:xfrm>
            <a:off x="5914587" y="4632243"/>
            <a:ext cx="2057400" cy="228600"/>
          </a:xfrm>
        </p:spPr>
        <p:txBody>
          <a:bodyPr>
            <a:normAutofit fontScale="92500" lnSpcReduction="20000"/>
          </a:bodyPr>
          <a:lstStyle/>
          <a:p>
            <a:r>
              <a:rPr lang="en-US" dirty="0" err="1"/>
              <a:t>Shangwen</a:t>
            </a:r>
            <a:r>
              <a:rPr lang="en-US" dirty="0"/>
              <a:t> Yi</a:t>
            </a:r>
          </a:p>
        </p:txBody>
      </p:sp>
      <p:sp>
        <p:nvSpPr>
          <p:cNvPr id="8" name="Text Placeholder 7">
            <a:extLst>
              <a:ext uri="{FF2B5EF4-FFF2-40B4-BE49-F238E27FC236}">
                <a16:creationId xmlns:a16="http://schemas.microsoft.com/office/drawing/2014/main" id="{8F5A0181-6A76-9B78-438A-333723F5DB73}"/>
              </a:ext>
            </a:extLst>
          </p:cNvPr>
          <p:cNvSpPr>
            <a:spLocks noGrp="1"/>
          </p:cNvSpPr>
          <p:nvPr>
            <p:ph type="body" sz="quarter" idx="17"/>
          </p:nvPr>
        </p:nvSpPr>
        <p:spPr>
          <a:xfrm>
            <a:off x="5914587" y="4905968"/>
            <a:ext cx="2057400" cy="412077"/>
          </a:xfrm>
        </p:spPr>
        <p:txBody>
          <a:bodyPr/>
          <a:lstStyle/>
          <a:p>
            <a:r>
              <a:rPr lang="en-US" dirty="0"/>
              <a:t>Hong Kong Polytechnic University</a:t>
            </a:r>
          </a:p>
        </p:txBody>
      </p:sp>
      <p:sp>
        <p:nvSpPr>
          <p:cNvPr id="10" name="Text Placeholder 9">
            <a:extLst>
              <a:ext uri="{FF2B5EF4-FFF2-40B4-BE49-F238E27FC236}">
                <a16:creationId xmlns:a16="http://schemas.microsoft.com/office/drawing/2014/main" id="{B56C09C5-8621-151E-AAFE-2BCB263F2FC7}"/>
              </a:ext>
            </a:extLst>
          </p:cNvPr>
          <p:cNvSpPr>
            <a:spLocks noGrp="1"/>
          </p:cNvSpPr>
          <p:nvPr>
            <p:ph type="body" sz="quarter" idx="19"/>
          </p:nvPr>
        </p:nvSpPr>
        <p:spPr>
          <a:xfrm>
            <a:off x="1197288" y="4570732"/>
            <a:ext cx="2057400" cy="228600"/>
          </a:xfrm>
        </p:spPr>
        <p:txBody>
          <a:bodyPr>
            <a:normAutofit fontScale="92500" lnSpcReduction="20000"/>
          </a:bodyPr>
          <a:lstStyle/>
          <a:p>
            <a:r>
              <a:rPr lang="en-US" dirty="0"/>
              <a:t>Johannes </a:t>
            </a:r>
            <a:r>
              <a:rPr lang="en-US" dirty="0" err="1"/>
              <a:t>Boegershausen</a:t>
            </a:r>
            <a:endParaRPr lang="en-US" dirty="0"/>
          </a:p>
        </p:txBody>
      </p:sp>
      <p:sp>
        <p:nvSpPr>
          <p:cNvPr id="11" name="Text Placeholder 10">
            <a:extLst>
              <a:ext uri="{FF2B5EF4-FFF2-40B4-BE49-F238E27FC236}">
                <a16:creationId xmlns:a16="http://schemas.microsoft.com/office/drawing/2014/main" id="{B17AA8D4-D46B-94C6-35A7-B14853FE6D9D}"/>
              </a:ext>
            </a:extLst>
          </p:cNvPr>
          <p:cNvSpPr>
            <a:spLocks noGrp="1"/>
          </p:cNvSpPr>
          <p:nvPr>
            <p:ph type="body" sz="quarter" idx="20"/>
          </p:nvPr>
        </p:nvSpPr>
        <p:spPr>
          <a:xfrm>
            <a:off x="1197288" y="4844457"/>
            <a:ext cx="2057400" cy="412077"/>
          </a:xfrm>
        </p:spPr>
        <p:txBody>
          <a:bodyPr/>
          <a:lstStyle/>
          <a:p>
            <a:r>
              <a:rPr lang="en-US" dirty="0"/>
              <a:t>Rotterdam School of Management</a:t>
            </a:r>
          </a:p>
        </p:txBody>
      </p:sp>
      <p:pic>
        <p:nvPicPr>
          <p:cNvPr id="21" name="Picture Placeholder 20">
            <a:extLst>
              <a:ext uri="{FF2B5EF4-FFF2-40B4-BE49-F238E27FC236}">
                <a16:creationId xmlns:a16="http://schemas.microsoft.com/office/drawing/2014/main" id="{FD4C654D-CFA7-EE5D-677A-E228C213F287}"/>
              </a:ext>
            </a:extLst>
          </p:cNvPr>
          <p:cNvPicPr>
            <a:picLocks noGrp="1" noChangeAspect="1"/>
          </p:cNvPicPr>
          <p:nvPr>
            <p:ph type="pic" sz="quarter" idx="18"/>
          </p:nvPr>
        </p:nvPicPr>
        <p:blipFill>
          <a:blip r:embed="rId4"/>
          <a:srcRect t="2016" b="2016"/>
          <a:stretch>
            <a:fillRect/>
          </a:stretch>
        </p:blipFill>
        <p:spPr>
          <a:xfrm>
            <a:off x="1197288" y="2049946"/>
            <a:ext cx="2111688" cy="2463636"/>
          </a:xfrm>
        </p:spPr>
      </p:pic>
    </p:spTree>
    <p:extLst>
      <p:ext uri="{BB962C8B-B14F-4D97-AF65-F5344CB8AC3E}">
        <p14:creationId xmlns:p14="http://schemas.microsoft.com/office/powerpoint/2010/main" val="2460074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285750" y="263717"/>
            <a:ext cx="85725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Online Platform Studies Example: Human vs Robot Doctor</a:t>
            </a:r>
          </a:p>
        </p:txBody>
      </p:sp>
      <p:pic>
        <p:nvPicPr>
          <p:cNvPr id="5" name="Picture 4">
            <a:extLst>
              <a:ext uri="{FF2B5EF4-FFF2-40B4-BE49-F238E27FC236}">
                <a16:creationId xmlns:a16="http://schemas.microsoft.com/office/drawing/2014/main" id="{EC97E11A-D012-46A4-D60E-B53E105098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814765"/>
            <a:ext cx="4079990" cy="5277613"/>
          </a:xfrm>
          <a:prstGeom prst="rect">
            <a:avLst/>
          </a:prstGeom>
          <a:noFill/>
          <a:ln>
            <a:noFill/>
          </a:ln>
        </p:spPr>
      </p:pic>
      <p:pic>
        <p:nvPicPr>
          <p:cNvPr id="6" name="Picture 5">
            <a:extLst>
              <a:ext uri="{FF2B5EF4-FFF2-40B4-BE49-F238E27FC236}">
                <a16:creationId xmlns:a16="http://schemas.microsoft.com/office/drawing/2014/main" id="{2DD1EC9C-617A-6BAE-6C85-A9E51883DF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379" y="814765"/>
            <a:ext cx="4116794" cy="5274727"/>
          </a:xfrm>
          <a:prstGeom prst="rect">
            <a:avLst/>
          </a:prstGeom>
          <a:noFill/>
          <a:ln>
            <a:noFill/>
          </a:ln>
        </p:spPr>
      </p:pic>
    </p:spTree>
    <p:extLst>
      <p:ext uri="{BB962C8B-B14F-4D97-AF65-F5344CB8AC3E}">
        <p14:creationId xmlns:p14="http://schemas.microsoft.com/office/powerpoint/2010/main" val="318556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Today’s Agenda</a:t>
            </a:r>
          </a:p>
        </p:txBody>
      </p:sp>
      <p:sp>
        <p:nvSpPr>
          <p:cNvPr id="4" name="Text Placeholder 3"/>
          <p:cNvSpPr>
            <a:spLocks noGrp="1"/>
          </p:cNvSpPr>
          <p:nvPr>
            <p:ph type="body" sz="quarter" idx="17"/>
          </p:nvPr>
        </p:nvSpPr>
        <p:spPr>
          <a:xfrm>
            <a:off x="862878" y="1204873"/>
            <a:ext cx="7594829" cy="5101334"/>
          </a:xfrm>
        </p:spPr>
        <p:txBody>
          <a:bodyPr>
            <a:normAutofit fontScale="92500" lnSpcReduction="10000"/>
          </a:bodyPr>
          <a:lstStyle/>
          <a:p>
            <a:r>
              <a:rPr lang="en-US" dirty="0"/>
              <a:t>The Power of AB Testing</a:t>
            </a:r>
          </a:p>
          <a:p>
            <a:pPr lvl="1"/>
            <a:r>
              <a:rPr lang="en-US" dirty="0"/>
              <a:t>What is an AB Test</a:t>
            </a:r>
          </a:p>
          <a:p>
            <a:pPr lvl="1"/>
            <a:r>
              <a:rPr lang="en-US" dirty="0"/>
              <a:t>Creating an AB Test</a:t>
            </a:r>
          </a:p>
          <a:p>
            <a:pPr lvl="1"/>
            <a:r>
              <a:rPr lang="en-US" dirty="0"/>
              <a:t>When &amp; why to use AB Testing</a:t>
            </a:r>
          </a:p>
          <a:p>
            <a:r>
              <a:rPr lang="en-US" dirty="0"/>
              <a:t>Causal Inference</a:t>
            </a:r>
          </a:p>
          <a:p>
            <a:r>
              <a:rPr lang="en-US" dirty="0"/>
              <a:t>Break</a:t>
            </a:r>
          </a:p>
          <a:p>
            <a:r>
              <a:rPr lang="en-US" dirty="0"/>
              <a:t>The Lies of AB Testing</a:t>
            </a:r>
          </a:p>
          <a:p>
            <a:pPr lvl="1"/>
            <a:r>
              <a:rPr lang="en-US" dirty="0"/>
              <a:t>Boegershausen, J., </a:t>
            </a:r>
            <a:r>
              <a:rPr lang="en-US" dirty="0" err="1"/>
              <a:t>Cornil</a:t>
            </a:r>
            <a:r>
              <a:rPr lang="en-US" dirty="0"/>
              <a:t>, Y., Yi, S., &amp; Hardisty, D. J. (2025). On the Persistent Mischaracterization of Google and Facebook A/B Tests: How to Conduct and Report Online Platform Studies. International Journal of Research in Marketing.</a:t>
            </a:r>
          </a:p>
          <a:p>
            <a:pPr lvl="1"/>
            <a:r>
              <a:rPr lang="en-US" dirty="0"/>
              <a:t>Simmons, J. P., Nelson, L. D., &amp; Simonsohn, U. (2011). False-positive psychology: Undisclosed flexibility in data collection and analysis allows presenting anything as significant. </a:t>
            </a:r>
            <a:r>
              <a:rPr lang="en-US" i="1" dirty="0"/>
              <a:t>Psychological science</a:t>
            </a:r>
            <a:r>
              <a:rPr lang="en-US" dirty="0"/>
              <a:t>, </a:t>
            </a:r>
            <a:r>
              <a:rPr lang="en-US" i="1" dirty="0"/>
              <a:t>22</a:t>
            </a:r>
            <a:r>
              <a:rPr lang="en-US" dirty="0"/>
              <a:t>(11), 1359-1366.</a:t>
            </a:r>
          </a:p>
          <a:p>
            <a:r>
              <a:rPr lang="en-US" dirty="0"/>
              <a:t>AB Test Results</a:t>
            </a:r>
          </a:p>
          <a:p>
            <a:r>
              <a:rPr lang="en-US" dirty="0"/>
              <a:t>The future of AB Testing</a:t>
            </a:r>
          </a:p>
        </p:txBody>
      </p:sp>
    </p:spTree>
    <p:extLst>
      <p:ext uri="{BB962C8B-B14F-4D97-AF65-F5344CB8AC3E}">
        <p14:creationId xmlns:p14="http://schemas.microsoft.com/office/powerpoint/2010/main" val="77003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07274" y="333252"/>
            <a:ext cx="4914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Online Platform Studies (OPS)</a:t>
            </a:r>
          </a:p>
        </p:txBody>
      </p:sp>
      <p:sp>
        <p:nvSpPr>
          <p:cNvPr id="3" name="TextBox 2">
            <a:extLst>
              <a:ext uri="{FF2B5EF4-FFF2-40B4-BE49-F238E27FC236}">
                <a16:creationId xmlns:a16="http://schemas.microsoft.com/office/drawing/2014/main" id="{C2818A42-AABA-6D40-A4C2-DB75A33E6B8B}"/>
              </a:ext>
            </a:extLst>
          </p:cNvPr>
          <p:cNvSpPr txBox="1"/>
          <p:nvPr/>
        </p:nvSpPr>
        <p:spPr>
          <a:xfrm>
            <a:off x="307274" y="904472"/>
            <a:ext cx="8401050" cy="3701141"/>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Often labelled as “AB Tests”, but this is an ambiguous, umbrella category</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OPS Definition: studies that are run in a </a:t>
            </a:r>
            <a:r>
              <a:rPr lang="en-US" i="1" dirty="0">
                <a:solidFill>
                  <a:srgbClr val="5B6770"/>
                </a:solidFill>
                <a:latin typeface="Whitney Book" pitchFamily="2" charset="0"/>
              </a:rPr>
              <a:t>naturalistic online environment </a:t>
            </a:r>
            <a:r>
              <a:rPr lang="en-US" dirty="0">
                <a:solidFill>
                  <a:srgbClr val="5B6770"/>
                </a:solidFill>
                <a:latin typeface="Whitney Book" pitchFamily="2" charset="0"/>
              </a:rPr>
              <a:t>and that aim to </a:t>
            </a:r>
            <a:r>
              <a:rPr lang="en-US" i="1" dirty="0">
                <a:solidFill>
                  <a:srgbClr val="5B6770"/>
                </a:solidFill>
                <a:latin typeface="Whitney Book" pitchFamily="2" charset="0"/>
              </a:rPr>
              <a:t>compare the effect of different stimuli </a:t>
            </a:r>
            <a:r>
              <a:rPr lang="en-US" dirty="0">
                <a:solidFill>
                  <a:srgbClr val="5B6770"/>
                </a:solidFill>
                <a:latin typeface="Whitney Book" pitchFamily="2" charset="0"/>
              </a:rPr>
              <a:t>(in particular ads) and the way they are delivered to an online audience, by </a:t>
            </a:r>
            <a:r>
              <a:rPr lang="en-US" i="1" dirty="0">
                <a:solidFill>
                  <a:srgbClr val="5B6770"/>
                </a:solidFill>
                <a:latin typeface="Whitney Book" pitchFamily="2" charset="0"/>
              </a:rPr>
              <a:t>using the A/B testing functionalities provided by digital platforms</a:t>
            </a:r>
            <a:r>
              <a:rPr lang="en-US" dirty="0">
                <a:solidFill>
                  <a:srgbClr val="5B6770"/>
                </a:solidFill>
                <a:latin typeface="Whitney Book" pitchFamily="2" charset="0"/>
              </a:rPr>
              <a:t>, such as Facebook (Meta) or Google Ads</a:t>
            </a:r>
          </a:p>
          <a:p>
            <a:pPr>
              <a:lnSpc>
                <a:spcPct val="110000"/>
              </a:lnSpc>
              <a:spcAft>
                <a:spcPts val="900"/>
              </a:spcAft>
            </a:pPr>
            <a:r>
              <a:rPr lang="en-US" dirty="0">
                <a:solidFill>
                  <a:srgbClr val="5B6770"/>
                </a:solidFill>
                <a:latin typeface="Whitney Book" pitchFamily="2" charset="0"/>
              </a:rPr>
              <a:t>Distinct from: </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Holdout (or “lift”) tests – examine effect of advertisement exposure vs no exposure</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Fully controlled randomized controlled trials (RCTs) run in partnership with an organization</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spTree>
    <p:extLst>
      <p:ext uri="{BB962C8B-B14F-4D97-AF65-F5344CB8AC3E}">
        <p14:creationId xmlns:p14="http://schemas.microsoft.com/office/powerpoint/2010/main" val="64826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7B99A2-3D27-9047-8015-2BBDE4C5C8F0}"/>
              </a:ext>
            </a:extLst>
          </p:cNvPr>
          <p:cNvSpPr>
            <a:spLocks noGrp="1"/>
          </p:cNvSpPr>
          <p:nvPr>
            <p:ph type="body" sz="quarter" idx="12"/>
          </p:nvPr>
        </p:nvSpPr>
        <p:spPr/>
        <p:txBody>
          <a:bodyPr>
            <a:normAutofit/>
          </a:bodyPr>
          <a:lstStyle/>
          <a:p>
            <a:endParaRPr lang="en-US" dirty="0"/>
          </a:p>
        </p:txBody>
      </p:sp>
      <p:pic>
        <p:nvPicPr>
          <p:cNvPr id="2" name="Picture 1">
            <a:extLst>
              <a:ext uri="{FF2B5EF4-FFF2-40B4-BE49-F238E27FC236}">
                <a16:creationId xmlns:a16="http://schemas.microsoft.com/office/drawing/2014/main" id="{240FF3C0-A656-0005-EEF9-1EC9A4B022E1}"/>
              </a:ext>
            </a:extLst>
          </p:cNvPr>
          <p:cNvPicPr>
            <a:picLocks noChangeAspect="1"/>
          </p:cNvPicPr>
          <p:nvPr/>
        </p:nvPicPr>
        <p:blipFill>
          <a:blip r:embed="rId3"/>
          <a:stretch>
            <a:fillRect/>
          </a:stretch>
        </p:blipFill>
        <p:spPr>
          <a:xfrm>
            <a:off x="541522" y="276165"/>
            <a:ext cx="8602478" cy="6106684"/>
          </a:xfrm>
          <a:prstGeom prst="rect">
            <a:avLst/>
          </a:prstGeom>
        </p:spPr>
      </p:pic>
    </p:spTree>
    <p:extLst>
      <p:ext uri="{BB962C8B-B14F-4D97-AF65-F5344CB8AC3E}">
        <p14:creationId xmlns:p14="http://schemas.microsoft.com/office/powerpoint/2010/main" val="5225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210697" y="252700"/>
            <a:ext cx="62103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Online Platform Studies: Why use them?</a:t>
            </a:r>
          </a:p>
        </p:txBody>
      </p:sp>
      <p:sp>
        <p:nvSpPr>
          <p:cNvPr id="3" name="TextBox 2">
            <a:extLst>
              <a:ext uri="{FF2B5EF4-FFF2-40B4-BE49-F238E27FC236}">
                <a16:creationId xmlns:a16="http://schemas.microsoft.com/office/drawing/2014/main" id="{C2818A42-AABA-6D40-A4C2-DB75A33E6B8B}"/>
              </a:ext>
            </a:extLst>
          </p:cNvPr>
          <p:cNvSpPr txBox="1"/>
          <p:nvPr/>
        </p:nvSpPr>
        <p:spPr>
          <a:xfrm>
            <a:off x="210698" y="823920"/>
            <a:ext cx="5019195" cy="4079707"/>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latin typeface="Whitney Book" pitchFamily="2" charset="0"/>
              </a:rPr>
              <a:t>The average person spends 6 hours and 58 minutes looking at their screen each day doing internet-connected activities (We are Social 2022)</a:t>
            </a:r>
          </a:p>
          <a:p>
            <a:pPr marL="285750" indent="-285750">
              <a:lnSpc>
                <a:spcPct val="110000"/>
              </a:lnSpc>
              <a:spcAft>
                <a:spcPts val="900"/>
              </a:spcAft>
              <a:buFont typeface="Arial" panose="020B0604020202020204" pitchFamily="34" charset="0"/>
              <a:buChar char="•"/>
            </a:pPr>
            <a:r>
              <a:rPr lang="en-US" dirty="0">
                <a:latin typeface="Whitney Book" pitchFamily="2" charset="0"/>
              </a:rPr>
              <a:t>Marketers are keen to test their theories in online field studies with large and diverse samples</a:t>
            </a:r>
          </a:p>
          <a:p>
            <a:pPr marL="285750" indent="-285750">
              <a:lnSpc>
                <a:spcPct val="110000"/>
              </a:lnSpc>
              <a:spcAft>
                <a:spcPts val="900"/>
              </a:spcAft>
              <a:buFont typeface="Arial" panose="020B0604020202020204" pitchFamily="34" charset="0"/>
              <a:buChar char="•"/>
            </a:pPr>
            <a:r>
              <a:rPr lang="en-US" dirty="0">
                <a:latin typeface="Whitney Book" pitchFamily="2" charset="0"/>
              </a:rPr>
              <a:t>Online advertising platforms such as Facebook (Meta), Google, and </a:t>
            </a:r>
            <a:r>
              <a:rPr lang="en-US" dirty="0" err="1">
                <a:latin typeface="Whitney Book" pitchFamily="2" charset="0"/>
              </a:rPr>
              <a:t>Tiktok</a:t>
            </a:r>
            <a:r>
              <a:rPr lang="en-US" dirty="0">
                <a:latin typeface="Whitney Book" pitchFamily="2" charset="0"/>
              </a:rPr>
              <a:t> offer convenient “AB Testing” tools at a reasonable cost</a:t>
            </a:r>
          </a:p>
          <a:p>
            <a:pPr marL="285750" indent="-285750">
              <a:lnSpc>
                <a:spcPct val="110000"/>
              </a:lnSpc>
              <a:spcAft>
                <a:spcPts val="900"/>
              </a:spcAft>
              <a:buFont typeface="Arial" panose="020B0604020202020204" pitchFamily="34" charset="0"/>
              <a:buChar char="•"/>
            </a:pPr>
            <a:r>
              <a:rPr lang="en-US" dirty="0">
                <a:latin typeface="Whitney Book" pitchFamily="2" charset="0"/>
              </a:rPr>
              <a:t>“</a:t>
            </a:r>
            <a:r>
              <a:rPr lang="en-US" dirty="0"/>
              <a:t>A/B Testing helps ensure your audiences will be evenly split and statistically comparable” - </a:t>
            </a:r>
            <a:r>
              <a:rPr lang="en-US" dirty="0">
                <a:hlinkClick r:id="rId2"/>
              </a:rPr>
              <a:t>Meta</a:t>
            </a:r>
            <a:endParaRPr lang="en-US" dirty="0">
              <a:latin typeface="Whitney Book" pitchFamily="2" charset="0"/>
            </a:endParaRPr>
          </a:p>
        </p:txBody>
      </p:sp>
      <p:pic>
        <p:nvPicPr>
          <p:cNvPr id="5" name="Picture 4">
            <a:extLst>
              <a:ext uri="{FF2B5EF4-FFF2-40B4-BE49-F238E27FC236}">
                <a16:creationId xmlns:a16="http://schemas.microsoft.com/office/drawing/2014/main" id="{706A71EC-4DA7-491E-9CA1-510A61CCBB33}"/>
              </a:ext>
            </a:extLst>
          </p:cNvPr>
          <p:cNvPicPr>
            <a:picLocks noChangeAspect="1"/>
          </p:cNvPicPr>
          <p:nvPr/>
        </p:nvPicPr>
        <p:blipFill>
          <a:blip r:embed="rId3"/>
          <a:stretch>
            <a:fillRect/>
          </a:stretch>
        </p:blipFill>
        <p:spPr>
          <a:xfrm>
            <a:off x="5430398" y="764501"/>
            <a:ext cx="3439005" cy="3791479"/>
          </a:xfrm>
          <a:prstGeom prst="rect">
            <a:avLst/>
          </a:prstGeom>
        </p:spPr>
      </p:pic>
      <p:sp>
        <p:nvSpPr>
          <p:cNvPr id="6" name="TextBox 5">
            <a:extLst>
              <a:ext uri="{FF2B5EF4-FFF2-40B4-BE49-F238E27FC236}">
                <a16:creationId xmlns:a16="http://schemas.microsoft.com/office/drawing/2014/main" id="{DBF084AC-E390-4B68-918B-54D239999F37}"/>
              </a:ext>
            </a:extLst>
          </p:cNvPr>
          <p:cNvSpPr txBox="1"/>
          <p:nvPr/>
        </p:nvSpPr>
        <p:spPr>
          <a:xfrm>
            <a:off x="5658998" y="4545468"/>
            <a:ext cx="2895600" cy="923330"/>
          </a:xfrm>
          <a:prstGeom prst="rect">
            <a:avLst/>
          </a:prstGeom>
          <a:noFill/>
        </p:spPr>
        <p:txBody>
          <a:bodyPr wrap="square" rtlCol="0">
            <a:spAutoFit/>
          </a:bodyPr>
          <a:lstStyle/>
          <a:p>
            <a:r>
              <a:rPr lang="en-US" dirty="0">
                <a:hlinkClick r:id="rId4"/>
              </a:rPr>
              <a:t>https://www.facebook.com/business/ads/ab-testing#how-it-works</a:t>
            </a:r>
            <a:r>
              <a:rPr lang="en-US" dirty="0"/>
              <a:t> </a:t>
            </a:r>
          </a:p>
        </p:txBody>
      </p:sp>
    </p:spTree>
    <p:extLst>
      <p:ext uri="{BB962C8B-B14F-4D97-AF65-F5344CB8AC3E}">
        <p14:creationId xmlns:p14="http://schemas.microsoft.com/office/powerpoint/2010/main" val="160550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p:cNvSpPr>
            <a:spLocks noGrp="1" noChangeArrowheads="1"/>
          </p:cNvSpPr>
          <p:nvPr>
            <p:ph type="title"/>
          </p:nvPr>
        </p:nvSpPr>
        <p:spPr>
          <a:noFill/>
          <a:ln/>
        </p:spPr>
        <p:txBody>
          <a:bodyPr/>
          <a:lstStyle/>
          <a:p>
            <a:r>
              <a:rPr lang="en-GB" altLang="en-US" sz="2800" dirty="0"/>
              <a:t> </a:t>
            </a:r>
          </a:p>
        </p:txBody>
      </p:sp>
      <p:sp>
        <p:nvSpPr>
          <p:cNvPr id="15" name="Rectangle 3"/>
          <p:cNvSpPr txBox="1">
            <a:spLocks noChangeArrowheads="1"/>
          </p:cNvSpPr>
          <p:nvPr/>
        </p:nvSpPr>
        <p:spPr>
          <a:xfrm>
            <a:off x="1066800" y="149629"/>
            <a:ext cx="7162800" cy="1143000"/>
          </a:xfrm>
          <a:noFill/>
          <a:ln/>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rgbClr val="78BE20"/>
                </a:solidFill>
                <a:latin typeface="Calibri"/>
                <a:cs typeface="Arial" panose="020B0604020202020204" pitchFamily="34" charset="0"/>
              </a:rPr>
              <a:t>Facebook “Experiments”</a:t>
            </a:r>
          </a:p>
        </p:txBody>
      </p:sp>
      <p:sp>
        <p:nvSpPr>
          <p:cNvPr id="3" name="TextBox 2">
            <a:extLst>
              <a:ext uri="{FF2B5EF4-FFF2-40B4-BE49-F238E27FC236}">
                <a16:creationId xmlns:a16="http://schemas.microsoft.com/office/drawing/2014/main" id="{53AA182B-AFF0-4EED-A484-0571D8738031}"/>
              </a:ext>
            </a:extLst>
          </p:cNvPr>
          <p:cNvSpPr txBox="1"/>
          <p:nvPr/>
        </p:nvSpPr>
        <p:spPr>
          <a:xfrm>
            <a:off x="2866928" y="827075"/>
            <a:ext cx="3562577" cy="400110"/>
          </a:xfrm>
          <a:prstGeom prst="rect">
            <a:avLst/>
          </a:prstGeom>
          <a:noFill/>
        </p:spPr>
        <p:txBody>
          <a:bodyPr wrap="none" rtlCol="0">
            <a:spAutoFit/>
          </a:bodyPr>
          <a:lstStyle/>
          <a:p>
            <a:pPr algn="ctr"/>
            <a:r>
              <a:rPr lang="fr-FR" sz="2000" b="1" dirty="0"/>
              <a:t>Facebook A/B Test (or split test)</a:t>
            </a:r>
          </a:p>
        </p:txBody>
      </p:sp>
      <p:sp>
        <p:nvSpPr>
          <p:cNvPr id="5" name="Rectangle 4">
            <a:extLst>
              <a:ext uri="{FF2B5EF4-FFF2-40B4-BE49-F238E27FC236}">
                <a16:creationId xmlns:a16="http://schemas.microsoft.com/office/drawing/2014/main" id="{75DA7295-CBD3-4BE6-87B4-0283A45DFA97}"/>
              </a:ext>
            </a:extLst>
          </p:cNvPr>
          <p:cNvSpPr/>
          <p:nvPr/>
        </p:nvSpPr>
        <p:spPr>
          <a:xfrm>
            <a:off x="927100" y="5493360"/>
            <a:ext cx="1524000" cy="42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EB8BF3-8F57-4E7C-9435-E94C59420A21}"/>
              </a:ext>
            </a:extLst>
          </p:cNvPr>
          <p:cNvPicPr>
            <a:picLocks noChangeAspect="1"/>
          </p:cNvPicPr>
          <p:nvPr/>
        </p:nvPicPr>
        <p:blipFill>
          <a:blip r:embed="rId3"/>
          <a:stretch>
            <a:fillRect/>
          </a:stretch>
        </p:blipFill>
        <p:spPr>
          <a:xfrm>
            <a:off x="1197272" y="1450976"/>
            <a:ext cx="6749456" cy="4108055"/>
          </a:xfrm>
          <a:prstGeom prst="rect">
            <a:avLst/>
          </a:prstGeom>
        </p:spPr>
      </p:pic>
      <p:sp>
        <p:nvSpPr>
          <p:cNvPr id="8" name="Rectangle 7">
            <a:extLst>
              <a:ext uri="{FF2B5EF4-FFF2-40B4-BE49-F238E27FC236}">
                <a16:creationId xmlns:a16="http://schemas.microsoft.com/office/drawing/2014/main" id="{A7312F4B-D35E-46A4-98D4-0AC8921A27DA}"/>
              </a:ext>
            </a:extLst>
          </p:cNvPr>
          <p:cNvSpPr/>
          <p:nvPr/>
        </p:nvSpPr>
        <p:spPr>
          <a:xfrm>
            <a:off x="927100" y="5447640"/>
            <a:ext cx="1524000" cy="42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F209DC-8378-470D-A9AB-157B0682BF09}"/>
              </a:ext>
            </a:extLst>
          </p:cNvPr>
          <p:cNvSpPr txBox="1"/>
          <p:nvPr/>
        </p:nvSpPr>
        <p:spPr>
          <a:xfrm>
            <a:off x="742950" y="5785958"/>
            <a:ext cx="7721600" cy="923330"/>
          </a:xfrm>
          <a:prstGeom prst="rect">
            <a:avLst/>
          </a:prstGeom>
          <a:noFill/>
        </p:spPr>
        <p:txBody>
          <a:bodyPr wrap="square" rtlCol="0">
            <a:spAutoFit/>
          </a:bodyPr>
          <a:lstStyle/>
          <a:p>
            <a:r>
              <a:rPr lang="fr-FR" b="1" dirty="0"/>
              <a:t>Divergent </a:t>
            </a:r>
            <a:r>
              <a:rPr lang="fr-FR" b="1" dirty="0" err="1"/>
              <a:t>delivery</a:t>
            </a:r>
            <a:r>
              <a:rPr lang="fr-FR" b="1" dirty="0"/>
              <a:t> </a:t>
            </a:r>
            <a:r>
              <a:rPr lang="fr-FR" dirty="0"/>
              <a:t>= The p</a:t>
            </a:r>
            <a:r>
              <a:rPr lang="en-US" dirty="0" err="1"/>
              <a:t>latform</a:t>
            </a:r>
            <a:r>
              <a:rPr lang="en-US" dirty="0"/>
              <a:t> selects different types of users across ads, based on expected user reaction and bid amount.</a:t>
            </a:r>
          </a:p>
          <a:p>
            <a:r>
              <a:rPr lang="fr-FR" dirty="0">
                <a:sym typeface="Wingdings" panose="05000000000000000000" pitchFamily="2" charset="2"/>
              </a:rPr>
              <a:t></a:t>
            </a:r>
            <a:r>
              <a:rPr lang="en-US" dirty="0">
                <a:sym typeface="Wingdings" panose="05000000000000000000" pitchFamily="2" charset="2"/>
              </a:rPr>
              <a:t> Ad A + Target Optimization A vs. Ad B + Target Optimization B</a:t>
            </a:r>
            <a:endParaRPr lang="en-US" dirty="0"/>
          </a:p>
        </p:txBody>
      </p:sp>
    </p:spTree>
    <p:extLst>
      <p:ext uri="{BB962C8B-B14F-4D97-AF65-F5344CB8AC3E}">
        <p14:creationId xmlns:p14="http://schemas.microsoft.com/office/powerpoint/2010/main" val="2192359959"/>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254765" y="240536"/>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OPS: Internal Validity Issues </a:t>
            </a:r>
          </a:p>
        </p:txBody>
      </p:sp>
      <p:sp>
        <p:nvSpPr>
          <p:cNvPr id="3" name="TextBox 2">
            <a:extLst>
              <a:ext uri="{FF2B5EF4-FFF2-40B4-BE49-F238E27FC236}">
                <a16:creationId xmlns:a16="http://schemas.microsoft.com/office/drawing/2014/main" id="{C2818A42-AABA-6D40-A4C2-DB75A33E6B8B}"/>
              </a:ext>
            </a:extLst>
          </p:cNvPr>
          <p:cNvSpPr txBox="1"/>
          <p:nvPr/>
        </p:nvSpPr>
        <p:spPr>
          <a:xfrm>
            <a:off x="283340" y="791585"/>
            <a:ext cx="8401050" cy="3899209"/>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2400" b="1" dirty="0">
                <a:solidFill>
                  <a:srgbClr val="5B6770"/>
                </a:solidFill>
                <a:latin typeface="Whitney Book" pitchFamily="2" charset="0"/>
              </a:rPr>
              <a:t>“Divergent delivery” compromises internal validity, so we cannot make clean causal inferences</a:t>
            </a:r>
          </a:p>
          <a:p>
            <a:pPr marL="285750" indent="-285750">
              <a:lnSpc>
                <a:spcPct val="110000"/>
              </a:lnSpc>
              <a:spcAft>
                <a:spcPts val="900"/>
              </a:spcAft>
              <a:buFont typeface="Arial" panose="020B0604020202020204" pitchFamily="34" charset="0"/>
              <a:buChar char="•"/>
            </a:pPr>
            <a:r>
              <a:rPr lang="en-US" sz="2400" i="1" dirty="0">
                <a:solidFill>
                  <a:srgbClr val="5B6770"/>
                </a:solidFill>
                <a:latin typeface="Whitney Book" pitchFamily="2" charset="0"/>
              </a:rPr>
              <a:t>OPS cannot replace a fully-random experiment!</a:t>
            </a:r>
            <a:endParaRPr lang="en-US" sz="2400" dirty="0">
              <a:solidFill>
                <a:srgbClr val="5B6770"/>
              </a:solidFill>
              <a:latin typeface="Whitney Book" pitchFamily="2" charset="0"/>
            </a:endParaRP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User reactions may change the stimuli</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OPS are constantly changing “black boxes”</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Meaning of clicks is ambiguous</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Often violates independent sampling assumptions of common statistics</a:t>
            </a:r>
          </a:p>
        </p:txBody>
      </p:sp>
    </p:spTree>
    <p:extLst>
      <p:ext uri="{BB962C8B-B14F-4D97-AF65-F5344CB8AC3E}">
        <p14:creationId xmlns:p14="http://schemas.microsoft.com/office/powerpoint/2010/main" val="3091884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548510"/>
            <a:ext cx="81915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OPS Case Example: </a:t>
            </a:r>
            <a:r>
              <a:rPr lang="en-US" sz="2550" b="1" spc="75" dirty="0" err="1">
                <a:solidFill>
                  <a:srgbClr val="65B333"/>
                </a:solidFill>
                <a:latin typeface="Stag Semibold" panose="02000503060000020004" pitchFamily="2" charset="77"/>
              </a:rPr>
              <a:t>Holthöwer</a:t>
            </a:r>
            <a:r>
              <a:rPr lang="en-US" sz="2550" b="1" spc="75" dirty="0">
                <a:solidFill>
                  <a:srgbClr val="65B333"/>
                </a:solidFill>
                <a:latin typeface="Stag Semibold" panose="02000503060000020004" pitchFamily="2" charset="77"/>
              </a:rPr>
              <a:t> &amp; van </a:t>
            </a:r>
            <a:r>
              <a:rPr lang="en-US" sz="2550" b="1" spc="75" dirty="0" err="1">
                <a:solidFill>
                  <a:srgbClr val="65B333"/>
                </a:solidFill>
                <a:latin typeface="Stag Semibold" panose="02000503060000020004" pitchFamily="2" charset="77"/>
              </a:rPr>
              <a:t>Doorn</a:t>
            </a:r>
            <a:r>
              <a:rPr lang="en-US" sz="2550" b="1" spc="75" dirty="0">
                <a:solidFill>
                  <a:srgbClr val="65B333"/>
                </a:solidFill>
                <a:latin typeface="Stag Semibold" panose="02000503060000020004" pitchFamily="2" charset="77"/>
              </a:rPr>
              <a:t> (2022)</a:t>
            </a:r>
          </a:p>
        </p:txBody>
      </p:sp>
      <p:sp>
        <p:nvSpPr>
          <p:cNvPr id="6" name="TextBox 5">
            <a:extLst>
              <a:ext uri="{FF2B5EF4-FFF2-40B4-BE49-F238E27FC236}">
                <a16:creationId xmlns:a16="http://schemas.microsoft.com/office/drawing/2014/main" id="{077F60A2-A54A-CBA0-8AB7-BFA4B3170051}"/>
              </a:ext>
            </a:extLst>
          </p:cNvPr>
          <p:cNvSpPr txBox="1"/>
          <p:nvPr/>
        </p:nvSpPr>
        <p:spPr>
          <a:xfrm>
            <a:off x="342900" y="1119729"/>
            <a:ext cx="6896100" cy="3248838"/>
          </a:xfrm>
          <a:prstGeom prst="rect">
            <a:avLst/>
          </a:prstGeom>
          <a:noFill/>
        </p:spPr>
        <p:txBody>
          <a:bodyPr wrap="square" rtlCol="0">
            <a:spAutoFit/>
          </a:bodyPr>
          <a:lstStyle/>
          <a:p>
            <a:pPr>
              <a:lnSpc>
                <a:spcPct val="110000"/>
              </a:lnSpc>
              <a:spcAft>
                <a:spcPts val="900"/>
              </a:spcAft>
            </a:pPr>
            <a:r>
              <a:rPr lang="en-US" sz="1600" dirty="0">
                <a:solidFill>
                  <a:srgbClr val="5B6770"/>
                </a:solidFill>
                <a:latin typeface="Whitney Book" pitchFamily="2" charset="0"/>
              </a:rPr>
              <a:t>Research question: </a:t>
            </a:r>
            <a:r>
              <a:rPr lang="en-US" sz="1600" i="1" dirty="0">
                <a:solidFill>
                  <a:srgbClr val="5B6770"/>
                </a:solidFill>
                <a:latin typeface="Whitney Book" pitchFamily="2" charset="0"/>
              </a:rPr>
              <a:t>are people more interested in robot service providers for embarrassing topics?</a:t>
            </a:r>
          </a:p>
          <a:p>
            <a:pPr>
              <a:lnSpc>
                <a:spcPct val="110000"/>
              </a:lnSpc>
              <a:spcAft>
                <a:spcPts val="900"/>
              </a:spcAft>
            </a:pPr>
            <a:r>
              <a:rPr lang="en-US" sz="1600" dirty="0">
                <a:solidFill>
                  <a:srgbClr val="5B6770"/>
                </a:solidFill>
                <a:latin typeface="Whitney Book" pitchFamily="2" charset="0"/>
              </a:rPr>
              <a:t>Study 2: Facebook AB Test, </a:t>
            </a:r>
            <a:r>
              <a:rPr lang="en-US" sz="1600" i="1" dirty="0">
                <a:solidFill>
                  <a:srgbClr val="5B6770"/>
                </a:solidFill>
                <a:latin typeface="Whitney Book" pitchFamily="2" charset="0"/>
              </a:rPr>
              <a:t>N</a:t>
            </a:r>
            <a:r>
              <a:rPr lang="en-US" sz="1600" dirty="0">
                <a:solidFill>
                  <a:srgbClr val="5B6770"/>
                </a:solidFill>
                <a:latin typeface="Whitney Book" pitchFamily="2" charset="0"/>
              </a:rPr>
              <a:t> (“reach”) = 11,815; United Kingdom ages 18-65+</a:t>
            </a:r>
          </a:p>
          <a:p>
            <a:pPr>
              <a:lnSpc>
                <a:spcPct val="110000"/>
              </a:lnSpc>
              <a:spcAft>
                <a:spcPts val="900"/>
              </a:spcAft>
            </a:pPr>
            <a:r>
              <a:rPr lang="en-US" sz="1600" dirty="0">
                <a:solidFill>
                  <a:srgbClr val="5B6770"/>
                </a:solidFill>
                <a:latin typeface="Whitney Book" pitchFamily="2" charset="0"/>
              </a:rPr>
              <a:t>2x2 Between-Participants Design:</a:t>
            </a:r>
          </a:p>
          <a:p>
            <a:pPr marL="257175" indent="-257175">
              <a:lnSpc>
                <a:spcPct val="110000"/>
              </a:lnSpc>
              <a:spcAft>
                <a:spcPts val="900"/>
              </a:spcAft>
              <a:buFont typeface="Arial" panose="020B0604020202020204" pitchFamily="34" charset="0"/>
              <a:buChar char="•"/>
            </a:pPr>
            <a:r>
              <a:rPr lang="en-US" sz="1600" b="1" dirty="0">
                <a:solidFill>
                  <a:srgbClr val="5B6770"/>
                </a:solidFill>
                <a:latin typeface="Whitney Book" pitchFamily="2" charset="0"/>
              </a:rPr>
              <a:t>High Embarrassment: </a:t>
            </a:r>
            <a:r>
              <a:rPr lang="en-US" sz="1600" dirty="0">
                <a:solidFill>
                  <a:srgbClr val="5B6770"/>
                </a:solidFill>
                <a:latin typeface="Whitney Book" pitchFamily="2" charset="0"/>
              </a:rPr>
              <a:t>Check your fat percentage! Consult our robot (human) advisor to </a:t>
            </a:r>
            <a:r>
              <a:rPr lang="en-US" sz="1600" dirty="0">
                <a:solidFill>
                  <a:srgbClr val="5B6770"/>
                </a:solidFill>
                <a:highlight>
                  <a:srgbClr val="FFFF00"/>
                </a:highlight>
                <a:latin typeface="Whitney Book" pitchFamily="2" charset="0"/>
              </a:rPr>
              <a:t>prevent overweight and obesity</a:t>
            </a:r>
            <a:r>
              <a:rPr lang="en-US" sz="1600" dirty="0">
                <a:solidFill>
                  <a:srgbClr val="5B6770"/>
                </a:solidFill>
                <a:latin typeface="Whitney Book" pitchFamily="2" charset="0"/>
              </a:rPr>
              <a:t>. Have a chat online about your health and body composition.</a:t>
            </a:r>
          </a:p>
          <a:p>
            <a:pPr marL="257175" indent="-257175">
              <a:lnSpc>
                <a:spcPct val="110000"/>
              </a:lnSpc>
              <a:spcAft>
                <a:spcPts val="900"/>
              </a:spcAft>
              <a:buFont typeface="Arial" panose="020B0604020202020204" pitchFamily="34" charset="0"/>
              <a:buChar char="•"/>
            </a:pPr>
            <a:r>
              <a:rPr lang="en-US" sz="1600" b="1" dirty="0">
                <a:solidFill>
                  <a:srgbClr val="5B6770"/>
                </a:solidFill>
                <a:latin typeface="Whitney Book" pitchFamily="2" charset="0"/>
              </a:rPr>
              <a:t>Low Embarrassment: </a:t>
            </a:r>
            <a:r>
              <a:rPr lang="en-US" sz="1600" dirty="0">
                <a:solidFill>
                  <a:srgbClr val="5B6770"/>
                </a:solidFill>
                <a:latin typeface="Whitney Book" pitchFamily="2" charset="0"/>
              </a:rPr>
              <a:t>Check your fat percentage! Consult our robot (human) advisor to </a:t>
            </a:r>
            <a:r>
              <a:rPr lang="en-US" sz="1600" dirty="0">
                <a:solidFill>
                  <a:srgbClr val="5B6770"/>
                </a:solidFill>
                <a:highlight>
                  <a:srgbClr val="FFFF00"/>
                </a:highlight>
                <a:latin typeface="Whitney Book" pitchFamily="2" charset="0"/>
              </a:rPr>
              <a:t>assess your fitness and nutritional diet</a:t>
            </a:r>
            <a:r>
              <a:rPr lang="en-US" sz="1600" dirty="0">
                <a:solidFill>
                  <a:srgbClr val="5B6770"/>
                </a:solidFill>
                <a:latin typeface="Whitney Book" pitchFamily="2" charset="0"/>
              </a:rPr>
              <a:t>. Have a chat online about your health and body composition.</a:t>
            </a:r>
          </a:p>
        </p:txBody>
      </p:sp>
      <p:pic>
        <p:nvPicPr>
          <p:cNvPr id="4" name="Picture 3">
            <a:extLst>
              <a:ext uri="{FF2B5EF4-FFF2-40B4-BE49-F238E27FC236}">
                <a16:creationId xmlns:a16="http://schemas.microsoft.com/office/drawing/2014/main" id="{44337292-F910-02FB-EE47-6371E57E04B8}"/>
              </a:ext>
            </a:extLst>
          </p:cNvPr>
          <p:cNvPicPr>
            <a:picLocks noChangeAspect="1"/>
          </p:cNvPicPr>
          <p:nvPr/>
        </p:nvPicPr>
        <p:blipFill>
          <a:blip r:embed="rId3"/>
          <a:stretch>
            <a:fillRect/>
          </a:stretch>
        </p:blipFill>
        <p:spPr>
          <a:xfrm>
            <a:off x="7086600" y="3066600"/>
            <a:ext cx="1905000" cy="1268034"/>
          </a:xfrm>
          <a:prstGeom prst="rect">
            <a:avLst/>
          </a:prstGeom>
        </p:spPr>
      </p:pic>
      <p:pic>
        <p:nvPicPr>
          <p:cNvPr id="7" name="Picture 6">
            <a:extLst>
              <a:ext uri="{FF2B5EF4-FFF2-40B4-BE49-F238E27FC236}">
                <a16:creationId xmlns:a16="http://schemas.microsoft.com/office/drawing/2014/main" id="{8A28F3DC-698E-D171-8557-91375FAE4E1A}"/>
              </a:ext>
            </a:extLst>
          </p:cNvPr>
          <p:cNvPicPr>
            <a:picLocks noChangeAspect="1"/>
          </p:cNvPicPr>
          <p:nvPr/>
        </p:nvPicPr>
        <p:blipFill>
          <a:blip r:embed="rId4"/>
          <a:stretch>
            <a:fillRect/>
          </a:stretch>
        </p:blipFill>
        <p:spPr>
          <a:xfrm>
            <a:off x="7086600" y="1558159"/>
            <a:ext cx="1905000" cy="1270000"/>
          </a:xfrm>
          <a:prstGeom prst="rect">
            <a:avLst/>
          </a:prstGeom>
        </p:spPr>
      </p:pic>
      <p:sp>
        <p:nvSpPr>
          <p:cNvPr id="3" name="TextBox 2">
            <a:extLst>
              <a:ext uri="{FF2B5EF4-FFF2-40B4-BE49-F238E27FC236}">
                <a16:creationId xmlns:a16="http://schemas.microsoft.com/office/drawing/2014/main" id="{64706C18-85E8-4837-889C-8013A8E45C3D}"/>
              </a:ext>
            </a:extLst>
          </p:cNvPr>
          <p:cNvSpPr txBox="1"/>
          <p:nvPr/>
        </p:nvSpPr>
        <p:spPr>
          <a:xfrm>
            <a:off x="237781" y="4752293"/>
            <a:ext cx="8305800" cy="923330"/>
          </a:xfrm>
          <a:prstGeom prst="rect">
            <a:avLst/>
          </a:prstGeom>
          <a:noFill/>
        </p:spPr>
        <p:txBody>
          <a:bodyPr wrap="square" rtlCol="0">
            <a:spAutoFit/>
          </a:bodyPr>
          <a:lstStyle/>
          <a:p>
            <a:r>
              <a:rPr lang="en-US" dirty="0" err="1"/>
              <a:t>Holthöwer</a:t>
            </a:r>
            <a:r>
              <a:rPr lang="en-US" dirty="0"/>
              <a:t>, J., &amp; van </a:t>
            </a:r>
            <a:r>
              <a:rPr lang="en-US" dirty="0" err="1"/>
              <a:t>Doorn</a:t>
            </a:r>
            <a:r>
              <a:rPr lang="en-US" dirty="0"/>
              <a:t>, J. (2023). Robots do not judge: service robots can alleviate embarrassment in service encounters. </a:t>
            </a:r>
            <a:r>
              <a:rPr lang="en-US" i="1" dirty="0"/>
              <a:t>Journal of the Academy of Marketing Science</a:t>
            </a:r>
            <a:r>
              <a:rPr lang="en-US" dirty="0"/>
              <a:t>, </a:t>
            </a:r>
            <a:r>
              <a:rPr lang="en-US" i="1" dirty="0"/>
              <a:t>51</a:t>
            </a:r>
            <a:r>
              <a:rPr lang="en-US" dirty="0"/>
              <a:t>(4), 767-784.</a:t>
            </a:r>
          </a:p>
        </p:txBody>
      </p:sp>
    </p:spTree>
    <p:extLst>
      <p:ext uri="{BB962C8B-B14F-4D97-AF65-F5344CB8AC3E}">
        <p14:creationId xmlns:p14="http://schemas.microsoft.com/office/powerpoint/2010/main" val="1095520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1200151"/>
            <a:ext cx="81915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550" b="1" spc="75" dirty="0" err="1">
                <a:solidFill>
                  <a:srgbClr val="65B333"/>
                </a:solidFill>
                <a:latin typeface="Stag Semibold" panose="02000503060000020004" pitchFamily="2" charset="77"/>
              </a:rPr>
              <a:t>Holthöwer</a:t>
            </a:r>
            <a:r>
              <a:rPr lang="nl-NL" sz="2550" b="1" spc="75" dirty="0">
                <a:solidFill>
                  <a:srgbClr val="65B333"/>
                </a:solidFill>
                <a:latin typeface="Stag Semibold" panose="02000503060000020004" pitchFamily="2" charset="77"/>
              </a:rPr>
              <a:t> &amp; van Doorn (2022): </a:t>
            </a:r>
            <a:r>
              <a:rPr lang="en-US" sz="2550" b="1" spc="75" dirty="0">
                <a:solidFill>
                  <a:srgbClr val="65B333"/>
                </a:solidFill>
                <a:latin typeface="Stag Semibold" panose="02000503060000020004" pitchFamily="2" charset="77"/>
              </a:rPr>
              <a:t>Click-Through-Rates </a:t>
            </a:r>
          </a:p>
        </p:txBody>
      </p:sp>
      <p:graphicFrame>
        <p:nvGraphicFramePr>
          <p:cNvPr id="3" name="Table 4">
            <a:extLst>
              <a:ext uri="{FF2B5EF4-FFF2-40B4-BE49-F238E27FC236}">
                <a16:creationId xmlns:a16="http://schemas.microsoft.com/office/drawing/2014/main" id="{F1781ECD-7691-98C9-27FF-22A610A0514D}"/>
              </a:ext>
            </a:extLst>
          </p:cNvPr>
          <p:cNvGraphicFramePr>
            <a:graphicFrameLocks noGrp="1"/>
          </p:cNvGraphicFramePr>
          <p:nvPr/>
        </p:nvGraphicFramePr>
        <p:xfrm>
          <a:off x="457200" y="1828800"/>
          <a:ext cx="7543800" cy="38100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402195799"/>
                    </a:ext>
                  </a:extLst>
                </a:gridCol>
                <a:gridCol w="2362200">
                  <a:extLst>
                    <a:ext uri="{9D8B030D-6E8A-4147-A177-3AD203B41FA5}">
                      <a16:colId xmlns:a16="http://schemas.microsoft.com/office/drawing/2014/main" val="3534336508"/>
                    </a:ext>
                  </a:extLst>
                </a:gridCol>
                <a:gridCol w="2514600">
                  <a:extLst>
                    <a:ext uri="{9D8B030D-6E8A-4147-A177-3AD203B41FA5}">
                      <a16:colId xmlns:a16="http://schemas.microsoft.com/office/drawing/2014/main" val="3705997355"/>
                    </a:ext>
                  </a:extLst>
                </a:gridCol>
              </a:tblGrid>
              <a:tr h="1270000">
                <a:tc>
                  <a:txBody>
                    <a:bodyPr/>
                    <a:lstStyle/>
                    <a:p>
                      <a:endParaRPr lang="en-US" dirty="0"/>
                    </a:p>
                  </a:txBody>
                  <a:tcPr/>
                </a:tc>
                <a:tc>
                  <a:txBody>
                    <a:bodyPr/>
                    <a:lstStyle/>
                    <a:p>
                      <a:pPr algn="ctr"/>
                      <a:endParaRPr lang="en-US" sz="4000" dirty="0"/>
                    </a:p>
                  </a:txBody>
                  <a:tcPr/>
                </a:tc>
                <a:tc>
                  <a:txBody>
                    <a:bodyPr/>
                    <a:lstStyle/>
                    <a:p>
                      <a:pPr algn="ctr"/>
                      <a:endParaRPr lang="en-US" sz="4000"/>
                    </a:p>
                  </a:txBody>
                  <a:tcPr/>
                </a:tc>
                <a:extLst>
                  <a:ext uri="{0D108BD9-81ED-4DB2-BD59-A6C34878D82A}">
                    <a16:rowId xmlns:a16="http://schemas.microsoft.com/office/drawing/2014/main" val="3921275338"/>
                  </a:ext>
                </a:extLst>
              </a:tr>
              <a:tr h="1270000">
                <a:tc>
                  <a:txBody>
                    <a:bodyPr/>
                    <a:lstStyle/>
                    <a:p>
                      <a:pPr algn="ctr"/>
                      <a:r>
                        <a:rPr lang="en-US" sz="2000" b="1" dirty="0"/>
                        <a:t>“High Embarrassment”</a:t>
                      </a:r>
                    </a:p>
                    <a:p>
                      <a:pPr algn="ctr"/>
                      <a:r>
                        <a:rPr lang="en-US" dirty="0"/>
                        <a:t>(“prevent overweight and obesity”)</a:t>
                      </a:r>
                    </a:p>
                  </a:txBody>
                  <a:tcPr anchor="ctr"/>
                </a:tc>
                <a:tc>
                  <a:txBody>
                    <a:bodyPr/>
                    <a:lstStyle/>
                    <a:p>
                      <a:pPr algn="ctr"/>
                      <a:r>
                        <a:rPr lang="en-US" sz="4000" dirty="0"/>
                        <a:t>0.74%</a:t>
                      </a:r>
                    </a:p>
                  </a:txBody>
                  <a:tcPr anchor="ctr"/>
                </a:tc>
                <a:tc>
                  <a:txBody>
                    <a:bodyPr/>
                    <a:lstStyle/>
                    <a:p>
                      <a:pPr algn="ctr"/>
                      <a:r>
                        <a:rPr lang="en-US" sz="4000" dirty="0"/>
                        <a:t>1.26%</a:t>
                      </a:r>
                    </a:p>
                  </a:txBody>
                  <a:tcPr anchor="ctr"/>
                </a:tc>
                <a:extLst>
                  <a:ext uri="{0D108BD9-81ED-4DB2-BD59-A6C34878D82A}">
                    <a16:rowId xmlns:a16="http://schemas.microsoft.com/office/drawing/2014/main" val="3400695663"/>
                  </a:ext>
                </a:extLst>
              </a:tr>
              <a:tr h="1270000">
                <a:tc>
                  <a:txBody>
                    <a:bodyPr/>
                    <a:lstStyle/>
                    <a:p>
                      <a:pPr algn="ctr"/>
                      <a:r>
                        <a:rPr lang="en-US" sz="2000" b="1" dirty="0"/>
                        <a:t>“Low Embarrassment”</a:t>
                      </a:r>
                    </a:p>
                    <a:p>
                      <a:pPr algn="ctr"/>
                      <a:r>
                        <a:rPr lang="en-US" dirty="0"/>
                        <a:t>(“assess your fitness and nutritional diet”)</a:t>
                      </a:r>
                    </a:p>
                  </a:txBody>
                  <a:tcPr anchor="ctr"/>
                </a:tc>
                <a:tc>
                  <a:txBody>
                    <a:bodyPr/>
                    <a:lstStyle/>
                    <a:p>
                      <a:pPr algn="ctr"/>
                      <a:r>
                        <a:rPr lang="en-US" sz="4000" dirty="0"/>
                        <a:t>0.73%</a:t>
                      </a:r>
                    </a:p>
                  </a:txBody>
                  <a:tcPr anchor="ctr"/>
                </a:tc>
                <a:tc>
                  <a:txBody>
                    <a:bodyPr/>
                    <a:lstStyle/>
                    <a:p>
                      <a:pPr algn="ctr"/>
                      <a:r>
                        <a:rPr lang="en-US" sz="4000" dirty="0"/>
                        <a:t>0.93%</a:t>
                      </a:r>
                    </a:p>
                  </a:txBody>
                  <a:tcPr anchor="ctr"/>
                </a:tc>
                <a:extLst>
                  <a:ext uri="{0D108BD9-81ED-4DB2-BD59-A6C34878D82A}">
                    <a16:rowId xmlns:a16="http://schemas.microsoft.com/office/drawing/2014/main" val="2520031274"/>
                  </a:ext>
                </a:extLst>
              </a:tr>
            </a:tbl>
          </a:graphicData>
        </a:graphic>
      </p:graphicFrame>
      <p:pic>
        <p:nvPicPr>
          <p:cNvPr id="8" name="Picture 7">
            <a:extLst>
              <a:ext uri="{FF2B5EF4-FFF2-40B4-BE49-F238E27FC236}">
                <a16:creationId xmlns:a16="http://schemas.microsoft.com/office/drawing/2014/main" id="{57FAC2DC-70C3-38CF-AB8C-5FE65A4056FF}"/>
              </a:ext>
            </a:extLst>
          </p:cNvPr>
          <p:cNvPicPr>
            <a:picLocks noChangeAspect="1"/>
          </p:cNvPicPr>
          <p:nvPr/>
        </p:nvPicPr>
        <p:blipFill>
          <a:blip r:embed="rId2"/>
          <a:stretch>
            <a:fillRect/>
          </a:stretch>
        </p:blipFill>
        <p:spPr>
          <a:xfrm>
            <a:off x="3429000" y="1898920"/>
            <a:ext cx="1600200" cy="1066800"/>
          </a:xfrm>
          <a:prstGeom prst="rect">
            <a:avLst/>
          </a:prstGeom>
        </p:spPr>
      </p:pic>
      <p:pic>
        <p:nvPicPr>
          <p:cNvPr id="4" name="Picture 3">
            <a:extLst>
              <a:ext uri="{FF2B5EF4-FFF2-40B4-BE49-F238E27FC236}">
                <a16:creationId xmlns:a16="http://schemas.microsoft.com/office/drawing/2014/main" id="{44337292-F910-02FB-EE47-6371E57E04B8}"/>
              </a:ext>
            </a:extLst>
          </p:cNvPr>
          <p:cNvPicPr>
            <a:picLocks noChangeAspect="1"/>
          </p:cNvPicPr>
          <p:nvPr/>
        </p:nvPicPr>
        <p:blipFill>
          <a:blip r:embed="rId3"/>
          <a:stretch>
            <a:fillRect/>
          </a:stretch>
        </p:blipFill>
        <p:spPr>
          <a:xfrm>
            <a:off x="5870694" y="1881491"/>
            <a:ext cx="1673106" cy="1113678"/>
          </a:xfrm>
          <a:prstGeom prst="rect">
            <a:avLst/>
          </a:prstGeom>
        </p:spPr>
      </p:pic>
      <p:sp>
        <p:nvSpPr>
          <p:cNvPr id="9" name="TextBox 8">
            <a:extLst>
              <a:ext uri="{FF2B5EF4-FFF2-40B4-BE49-F238E27FC236}">
                <a16:creationId xmlns:a16="http://schemas.microsoft.com/office/drawing/2014/main" id="{127D6F9F-BAB8-8D47-4D00-5F1EE3AF0460}"/>
              </a:ext>
            </a:extLst>
          </p:cNvPr>
          <p:cNvSpPr txBox="1"/>
          <p:nvPr/>
        </p:nvSpPr>
        <p:spPr>
          <a:xfrm>
            <a:off x="8229600" y="3611882"/>
            <a:ext cx="762000" cy="646331"/>
          </a:xfrm>
          <a:prstGeom prst="rect">
            <a:avLst/>
          </a:prstGeom>
          <a:noFill/>
        </p:spPr>
        <p:txBody>
          <a:bodyPr wrap="square" rtlCol="0">
            <a:spAutoFit/>
          </a:bodyPr>
          <a:lstStyle/>
          <a:p>
            <a:r>
              <a:rPr lang="en-US" i="1" dirty="0"/>
              <a:t>p</a:t>
            </a:r>
            <a:r>
              <a:rPr lang="en-US" dirty="0"/>
              <a:t> = .037</a:t>
            </a:r>
          </a:p>
        </p:txBody>
      </p:sp>
      <p:sp>
        <p:nvSpPr>
          <p:cNvPr id="10" name="TextBox 9">
            <a:extLst>
              <a:ext uri="{FF2B5EF4-FFF2-40B4-BE49-F238E27FC236}">
                <a16:creationId xmlns:a16="http://schemas.microsoft.com/office/drawing/2014/main" id="{DAAA5EA8-5510-E6E5-F864-3400E30BA5B1}"/>
              </a:ext>
            </a:extLst>
          </p:cNvPr>
          <p:cNvSpPr txBox="1"/>
          <p:nvPr/>
        </p:nvSpPr>
        <p:spPr>
          <a:xfrm>
            <a:off x="8229600" y="4800601"/>
            <a:ext cx="762000" cy="646331"/>
          </a:xfrm>
          <a:prstGeom prst="rect">
            <a:avLst/>
          </a:prstGeom>
          <a:noFill/>
        </p:spPr>
        <p:txBody>
          <a:bodyPr wrap="square" rtlCol="0">
            <a:spAutoFit/>
          </a:bodyPr>
          <a:lstStyle/>
          <a:p>
            <a:r>
              <a:rPr lang="en-US" i="1" dirty="0"/>
              <a:t>p</a:t>
            </a:r>
            <a:r>
              <a:rPr lang="en-US" dirty="0"/>
              <a:t> = .37</a:t>
            </a:r>
          </a:p>
        </p:txBody>
      </p:sp>
      <p:sp>
        <p:nvSpPr>
          <p:cNvPr id="6" name="Rectangle 5">
            <a:extLst>
              <a:ext uri="{FF2B5EF4-FFF2-40B4-BE49-F238E27FC236}">
                <a16:creationId xmlns:a16="http://schemas.microsoft.com/office/drawing/2014/main" id="{E6582770-E3EE-C5FE-1340-A740071095C1}"/>
              </a:ext>
            </a:extLst>
          </p:cNvPr>
          <p:cNvSpPr/>
          <p:nvPr/>
        </p:nvSpPr>
        <p:spPr>
          <a:xfrm>
            <a:off x="457200" y="3111062"/>
            <a:ext cx="7543800" cy="12507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4612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7949" y="329589"/>
            <a:ext cx="81915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spc="75" dirty="0">
                <a:solidFill>
                  <a:srgbClr val="65B333"/>
                </a:solidFill>
                <a:latin typeface="Stag Semibold" panose="02000503060000020004" pitchFamily="2" charset="77"/>
              </a:rPr>
              <a:t>How Much Effect Does Optimization Have? </a:t>
            </a:r>
            <a:br>
              <a:rPr lang="en-US" sz="2400" b="1" spc="75" dirty="0">
                <a:solidFill>
                  <a:srgbClr val="65B333"/>
                </a:solidFill>
                <a:latin typeface="Stag Semibold" panose="02000503060000020004" pitchFamily="2" charset="77"/>
              </a:rPr>
            </a:br>
            <a:r>
              <a:rPr lang="en-US" sz="2400" b="1" spc="75" dirty="0">
                <a:solidFill>
                  <a:srgbClr val="65B333"/>
                </a:solidFill>
                <a:latin typeface="Stag Semibold" panose="02000503060000020004" pitchFamily="2" charset="77"/>
              </a:rPr>
              <a:t>Case Study of Replication and Robustness</a:t>
            </a:r>
          </a:p>
        </p:txBody>
      </p:sp>
      <p:pic>
        <p:nvPicPr>
          <p:cNvPr id="5" name="Picture 4">
            <a:extLst>
              <a:ext uri="{FF2B5EF4-FFF2-40B4-BE49-F238E27FC236}">
                <a16:creationId xmlns:a16="http://schemas.microsoft.com/office/drawing/2014/main" id="{EC97E11A-D012-46A4-D60E-B53E105098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253" y="1167787"/>
            <a:ext cx="3862410" cy="4996164"/>
          </a:xfrm>
          <a:prstGeom prst="rect">
            <a:avLst/>
          </a:prstGeom>
          <a:noFill/>
          <a:ln>
            <a:noFill/>
          </a:ln>
        </p:spPr>
      </p:pic>
      <p:pic>
        <p:nvPicPr>
          <p:cNvPr id="6" name="Picture 5">
            <a:extLst>
              <a:ext uri="{FF2B5EF4-FFF2-40B4-BE49-F238E27FC236}">
                <a16:creationId xmlns:a16="http://schemas.microsoft.com/office/drawing/2014/main" id="{2DD1EC9C-617A-6BAE-6C85-A9E51883DF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7037" y="1167787"/>
            <a:ext cx="3899381" cy="4996164"/>
          </a:xfrm>
          <a:prstGeom prst="rect">
            <a:avLst/>
          </a:prstGeom>
          <a:noFill/>
          <a:ln>
            <a:noFill/>
          </a:ln>
        </p:spPr>
      </p:pic>
    </p:spTree>
    <p:extLst>
      <p:ext uri="{BB962C8B-B14F-4D97-AF65-F5344CB8AC3E}">
        <p14:creationId xmlns:p14="http://schemas.microsoft.com/office/powerpoint/2010/main" val="2479105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417953"/>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Replication and Extension of </a:t>
            </a:r>
            <a:r>
              <a:rPr lang="en-US" sz="2550" b="1" spc="75" dirty="0" err="1">
                <a:solidFill>
                  <a:srgbClr val="65B333"/>
                </a:solidFill>
                <a:latin typeface="Stag Semibold" panose="02000503060000020004" pitchFamily="2" charset="77"/>
              </a:rPr>
              <a:t>Holthöwer</a:t>
            </a:r>
            <a:r>
              <a:rPr lang="en-US" sz="2550" b="1" spc="75" dirty="0">
                <a:solidFill>
                  <a:srgbClr val="65B333"/>
                </a:solidFill>
                <a:latin typeface="Stag Semibold" panose="02000503060000020004" pitchFamily="2" charset="77"/>
              </a:rPr>
              <a:t> &amp; van </a:t>
            </a:r>
            <a:r>
              <a:rPr lang="en-US" sz="2550" b="1" spc="75" dirty="0" err="1">
                <a:solidFill>
                  <a:srgbClr val="65B333"/>
                </a:solidFill>
                <a:latin typeface="Stag Semibold" panose="02000503060000020004" pitchFamily="2" charset="77"/>
              </a:rPr>
              <a:t>Doorn</a:t>
            </a:r>
            <a:r>
              <a:rPr lang="en-US" sz="2550" b="1" spc="75" dirty="0">
                <a:solidFill>
                  <a:srgbClr val="65B333"/>
                </a:solidFill>
                <a:latin typeface="Stag Semibold" panose="02000503060000020004" pitchFamily="2" charset="77"/>
              </a:rPr>
              <a:t> (2022)</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1275203"/>
            <a:ext cx="8401050" cy="2787045"/>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We launched three distinct A/B tests launched simultaneously on Meta, over a three-day period</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Each test compared Robot Ad vs Human Ad (high embarrassment conditions only)</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Optimized on “Link Clicks” vs “Impressions” vs “Reach with frequency cap”</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Budget of USD 200 per test (i.e., USD 100 per ad)</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Total </a:t>
            </a:r>
            <a:r>
              <a:rPr lang="en-US" i="1" dirty="0">
                <a:solidFill>
                  <a:srgbClr val="5B6770"/>
                </a:solidFill>
                <a:latin typeface="Whitney Book" pitchFamily="2" charset="0"/>
              </a:rPr>
              <a:t>N</a:t>
            </a:r>
            <a:r>
              <a:rPr lang="en-US" dirty="0">
                <a:solidFill>
                  <a:srgbClr val="5B6770"/>
                </a:solidFill>
                <a:latin typeface="Whitney Book" pitchFamily="2" charset="0"/>
              </a:rPr>
              <a:t> (impressions) = 267,151, USA, all ages</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Pre-registered: </a:t>
            </a:r>
            <a:r>
              <a:rPr lang="en-US" dirty="0">
                <a:solidFill>
                  <a:srgbClr val="5B6770"/>
                </a:solidFill>
                <a:latin typeface="Whitney Book" pitchFamily="2" charset="0"/>
                <a:hlinkClick r:id="rId3"/>
              </a:rPr>
              <a:t>https://aspredicted.org/D2B_DT8</a:t>
            </a:r>
            <a:endParaRPr lang="en-US" dirty="0">
              <a:solidFill>
                <a:srgbClr val="5B6770"/>
              </a:solidFill>
              <a:latin typeface="Whitney Book" pitchFamily="2" charset="0"/>
            </a:endParaRPr>
          </a:p>
        </p:txBody>
      </p:sp>
    </p:spTree>
    <p:extLst>
      <p:ext uri="{BB962C8B-B14F-4D97-AF65-F5344CB8AC3E}">
        <p14:creationId xmlns:p14="http://schemas.microsoft.com/office/powerpoint/2010/main" val="2144463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1200151"/>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Results: Click-Through-Rates</a:t>
            </a:r>
          </a:p>
        </p:txBody>
      </p:sp>
      <p:graphicFrame>
        <p:nvGraphicFramePr>
          <p:cNvPr id="4" name="Table 3">
            <a:extLst>
              <a:ext uri="{FF2B5EF4-FFF2-40B4-BE49-F238E27FC236}">
                <a16:creationId xmlns:a16="http://schemas.microsoft.com/office/drawing/2014/main" id="{DB44DED6-C364-D74D-5B92-1BE125D19277}"/>
              </a:ext>
            </a:extLst>
          </p:cNvPr>
          <p:cNvGraphicFramePr>
            <a:graphicFrameLocks noGrp="1"/>
          </p:cNvGraphicFramePr>
          <p:nvPr/>
        </p:nvGraphicFramePr>
        <p:xfrm>
          <a:off x="342900" y="1796919"/>
          <a:ext cx="8077198" cy="3489935"/>
        </p:xfrm>
        <a:graphic>
          <a:graphicData uri="http://schemas.openxmlformats.org/drawingml/2006/table">
            <a:tbl>
              <a:tblPr firstRow="1" firstCol="1" bandRow="1">
                <a:tableStyleId>{5C22544A-7EE6-4342-B048-85BDC9FD1C3A}</a:tableStyleId>
              </a:tblPr>
              <a:tblGrid>
                <a:gridCol w="3115263">
                  <a:extLst>
                    <a:ext uri="{9D8B030D-6E8A-4147-A177-3AD203B41FA5}">
                      <a16:colId xmlns:a16="http://schemas.microsoft.com/office/drawing/2014/main" val="2772376330"/>
                    </a:ext>
                  </a:extLst>
                </a:gridCol>
                <a:gridCol w="1108005">
                  <a:extLst>
                    <a:ext uri="{9D8B030D-6E8A-4147-A177-3AD203B41FA5}">
                      <a16:colId xmlns:a16="http://schemas.microsoft.com/office/drawing/2014/main" val="1936905495"/>
                    </a:ext>
                  </a:extLst>
                </a:gridCol>
                <a:gridCol w="770786">
                  <a:extLst>
                    <a:ext uri="{9D8B030D-6E8A-4147-A177-3AD203B41FA5}">
                      <a16:colId xmlns:a16="http://schemas.microsoft.com/office/drawing/2014/main" val="3097992511"/>
                    </a:ext>
                  </a:extLst>
                </a:gridCol>
                <a:gridCol w="770786">
                  <a:extLst>
                    <a:ext uri="{9D8B030D-6E8A-4147-A177-3AD203B41FA5}">
                      <a16:colId xmlns:a16="http://schemas.microsoft.com/office/drawing/2014/main" val="3727462329"/>
                    </a:ext>
                  </a:extLst>
                </a:gridCol>
                <a:gridCol w="770786">
                  <a:extLst>
                    <a:ext uri="{9D8B030D-6E8A-4147-A177-3AD203B41FA5}">
                      <a16:colId xmlns:a16="http://schemas.microsoft.com/office/drawing/2014/main" val="2824074044"/>
                    </a:ext>
                  </a:extLst>
                </a:gridCol>
                <a:gridCol w="770786">
                  <a:extLst>
                    <a:ext uri="{9D8B030D-6E8A-4147-A177-3AD203B41FA5}">
                      <a16:colId xmlns:a16="http://schemas.microsoft.com/office/drawing/2014/main" val="355028891"/>
                    </a:ext>
                  </a:extLst>
                </a:gridCol>
                <a:gridCol w="770786">
                  <a:extLst>
                    <a:ext uri="{9D8B030D-6E8A-4147-A177-3AD203B41FA5}">
                      <a16:colId xmlns:a16="http://schemas.microsoft.com/office/drawing/2014/main" val="1118148039"/>
                    </a:ext>
                  </a:extLst>
                </a:gridCol>
              </a:tblGrid>
              <a:tr h="685731">
                <a:tc>
                  <a:txBody>
                    <a:bodyPr/>
                    <a:lstStyle/>
                    <a:p>
                      <a:pPr marL="0" marR="0" indent="0" algn="ctr">
                        <a:lnSpc>
                          <a:spcPct val="200000"/>
                        </a:lnSpc>
                        <a:spcBef>
                          <a:spcPts val="0"/>
                        </a:spcBef>
                        <a:spcAft>
                          <a:spcPts val="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indent="0" algn="ctr">
                        <a:lnSpc>
                          <a:spcPct val="200000"/>
                        </a:lnSpc>
                        <a:spcBef>
                          <a:spcPts val="0"/>
                        </a:spcBef>
                        <a:spcAft>
                          <a:spcPts val="0"/>
                        </a:spcAft>
                      </a:pPr>
                      <a:r>
                        <a:rPr lang="en-US" sz="1600">
                          <a:effectLst/>
                        </a:rPr>
                        <a:t>Clicks</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600">
                          <a:effectLst/>
                        </a:rPr>
                        <a:t>Impression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600" dirty="0">
                          <a:effectLst/>
                        </a:rPr>
                        <a:t>Reach w/ Cap</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67964594"/>
                  </a:ext>
                </a:extLst>
              </a:tr>
              <a:tr h="457211">
                <a:tc>
                  <a:txBody>
                    <a:bodyPr/>
                    <a:lstStyle/>
                    <a:p>
                      <a:pPr marL="0" marR="0" indent="0" algn="ctr">
                        <a:lnSpc>
                          <a:spcPct val="200000"/>
                        </a:lnSpc>
                        <a:spcBef>
                          <a:spcPts val="0"/>
                        </a:spcBef>
                        <a:spcAft>
                          <a:spcPts val="0"/>
                        </a:spcAft>
                      </a:pPr>
                      <a:r>
                        <a:rPr lang="en-US" sz="1600" dirty="0">
                          <a:effectLst/>
                        </a:rPr>
                        <a:t>Ad Version</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b="1" dirty="0">
                          <a:effectLst/>
                        </a:rPr>
                        <a:t>Human</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b="1" dirty="0">
                          <a:effectLst/>
                        </a:rPr>
                        <a:t>Robot</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b="1" dirty="0">
                          <a:effectLst/>
                        </a:rPr>
                        <a:t>Human</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b="1" dirty="0">
                          <a:effectLst/>
                        </a:rPr>
                        <a:t>Robot</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b="1" dirty="0">
                          <a:effectLst/>
                        </a:rPr>
                        <a:t>Human</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b="1" dirty="0">
                          <a:effectLst/>
                        </a:rPr>
                        <a:t>Robot</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2290173"/>
                  </a:ext>
                </a:extLst>
              </a:tr>
              <a:tr h="457211">
                <a:tc>
                  <a:txBody>
                    <a:bodyPr/>
                    <a:lstStyle/>
                    <a:p>
                      <a:pPr marL="0" marR="0" indent="0" algn="ctr">
                        <a:lnSpc>
                          <a:spcPct val="200000"/>
                        </a:lnSpc>
                        <a:spcBef>
                          <a:spcPts val="0"/>
                        </a:spcBef>
                        <a:spcAft>
                          <a:spcPts val="0"/>
                        </a:spcAft>
                      </a:pPr>
                      <a:r>
                        <a:rPr lang="en-US" sz="1600" dirty="0">
                          <a:effectLst/>
                        </a:rPr>
                        <a:t>Impressions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11,874</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11,735</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62,581</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61,808</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59,554</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59,599</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73688157"/>
                  </a:ext>
                </a:extLst>
              </a:tr>
              <a:tr h="457211">
                <a:tc>
                  <a:txBody>
                    <a:bodyPr/>
                    <a:lstStyle/>
                    <a:p>
                      <a:pPr marL="0" marR="0" indent="0" algn="ctr">
                        <a:lnSpc>
                          <a:spcPct val="200000"/>
                        </a:lnSpc>
                        <a:spcBef>
                          <a:spcPts val="0"/>
                        </a:spcBef>
                        <a:spcAft>
                          <a:spcPts val="0"/>
                        </a:spcAft>
                      </a:pPr>
                      <a:r>
                        <a:rPr lang="en-US" sz="1600" dirty="0">
                          <a:effectLst/>
                        </a:rPr>
                        <a:t>Reach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8,760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9,268</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25,400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24,208</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59,345</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59,056</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97462098"/>
                  </a:ext>
                </a:extLst>
              </a:tr>
              <a:tr h="457211">
                <a:tc>
                  <a:txBody>
                    <a:bodyPr/>
                    <a:lstStyle/>
                    <a:p>
                      <a:pPr marL="0" marR="0" indent="0" algn="ctr">
                        <a:lnSpc>
                          <a:spcPct val="200000"/>
                        </a:lnSpc>
                        <a:spcBef>
                          <a:spcPts val="0"/>
                        </a:spcBef>
                        <a:spcAft>
                          <a:spcPts val="0"/>
                        </a:spcAft>
                      </a:pPr>
                      <a:r>
                        <a:rPr lang="en-US" sz="1600" dirty="0">
                          <a:effectLst/>
                        </a:rPr>
                        <a:t>Unique Link Clicks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120</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152</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23</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23</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22</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29</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24625688"/>
                  </a:ext>
                </a:extLst>
              </a:tr>
              <a:tr h="457211">
                <a:tc>
                  <a:txBody>
                    <a:bodyPr/>
                    <a:lstStyle/>
                    <a:p>
                      <a:pPr marL="0" marR="0" indent="0" algn="ctr">
                        <a:lnSpc>
                          <a:spcPct val="100000"/>
                        </a:lnSpc>
                        <a:spcBef>
                          <a:spcPts val="0"/>
                        </a:spcBef>
                        <a:spcAft>
                          <a:spcPts val="0"/>
                        </a:spcAft>
                      </a:pPr>
                      <a:r>
                        <a:rPr lang="en-US" sz="1600" dirty="0">
                          <a:effectLst/>
                        </a:rPr>
                        <a:t>CTR1 </a:t>
                      </a:r>
                      <a:br>
                        <a:rPr lang="en-US" sz="1600" dirty="0">
                          <a:effectLst/>
                        </a:rPr>
                      </a:br>
                      <a:r>
                        <a:rPr lang="en-US" sz="1600" dirty="0">
                          <a:effectLst/>
                        </a:rPr>
                        <a:t>(Unique Link Clicks/Impression)</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1.01%</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1.30%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0.04%</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0.04%</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0.04%</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0.05%</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78503138"/>
                  </a:ext>
                </a:extLst>
              </a:tr>
              <a:tr h="457211">
                <a:tc>
                  <a:txBody>
                    <a:bodyPr/>
                    <a:lstStyle/>
                    <a:p>
                      <a:pPr marL="0" marR="0" indent="0" algn="ctr">
                        <a:lnSpc>
                          <a:spcPct val="100000"/>
                        </a:lnSpc>
                        <a:spcBef>
                          <a:spcPts val="0"/>
                        </a:spcBef>
                        <a:spcAft>
                          <a:spcPts val="0"/>
                        </a:spcAft>
                      </a:pPr>
                      <a:r>
                        <a:rPr lang="en-US" sz="1600" dirty="0">
                          <a:effectLst/>
                        </a:rPr>
                        <a:t>CTR2 </a:t>
                      </a:r>
                      <a:br>
                        <a:rPr lang="en-US" sz="1600" dirty="0">
                          <a:effectLst/>
                        </a:rPr>
                      </a:br>
                      <a:r>
                        <a:rPr lang="en-US" sz="1600" dirty="0">
                          <a:effectLst/>
                        </a:rPr>
                        <a:t>(Unique Link Clicks/Reach)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1.37%</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1.64%</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0.09%</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0.10%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0.04%</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0.05%</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61960138"/>
                  </a:ext>
                </a:extLst>
              </a:tr>
            </a:tbl>
          </a:graphicData>
        </a:graphic>
      </p:graphicFrame>
      <p:sp>
        <p:nvSpPr>
          <p:cNvPr id="6" name="Rectangle 5">
            <a:extLst>
              <a:ext uri="{FF2B5EF4-FFF2-40B4-BE49-F238E27FC236}">
                <a16:creationId xmlns:a16="http://schemas.microsoft.com/office/drawing/2014/main" id="{FA6CEBA5-C3F3-6207-83B9-DB5D629E95F0}"/>
              </a:ext>
            </a:extLst>
          </p:cNvPr>
          <p:cNvSpPr/>
          <p:nvPr/>
        </p:nvSpPr>
        <p:spPr>
          <a:xfrm>
            <a:off x="3505200" y="4343400"/>
            <a:ext cx="4876800"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E99391-AE48-400D-B607-8FD070A6D50D}"/>
              </a:ext>
            </a:extLst>
          </p:cNvPr>
          <p:cNvSpPr txBox="1"/>
          <p:nvPr/>
        </p:nvSpPr>
        <p:spPr>
          <a:xfrm>
            <a:off x="4267201" y="4310185"/>
            <a:ext cx="883919" cy="369332"/>
          </a:xfrm>
          <a:prstGeom prst="rect">
            <a:avLst/>
          </a:prstGeom>
          <a:noFill/>
        </p:spPr>
        <p:txBody>
          <a:bodyPr wrap="square" rtlCol="0">
            <a:spAutoFit/>
          </a:bodyPr>
          <a:lstStyle/>
          <a:p>
            <a:r>
              <a:rPr lang="en-US" i="1" dirty="0">
                <a:solidFill>
                  <a:srgbClr val="FF0000"/>
                </a:solidFill>
              </a:rPr>
              <a:t>p</a:t>
            </a:r>
            <a:r>
              <a:rPr lang="en-US" dirty="0">
                <a:solidFill>
                  <a:srgbClr val="FF0000"/>
                </a:solidFill>
              </a:rPr>
              <a:t>=.04</a:t>
            </a:r>
          </a:p>
        </p:txBody>
      </p:sp>
    </p:spTree>
    <p:extLst>
      <p:ext uri="{BB962C8B-B14F-4D97-AF65-F5344CB8AC3E}">
        <p14:creationId xmlns:p14="http://schemas.microsoft.com/office/powerpoint/2010/main" val="35074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C1AB8-A6AC-7405-B0D2-8C2589ABF87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5A3EA8-FCF0-A742-9D71-16D7BCA6FDC4}"/>
              </a:ext>
            </a:extLst>
          </p:cNvPr>
          <p:cNvSpPr>
            <a:spLocks noGrp="1"/>
          </p:cNvSpPr>
          <p:nvPr>
            <p:ph type="sldNum" sz="quarter" idx="11"/>
          </p:nvPr>
        </p:nvSpPr>
        <p:spPr/>
        <p:txBody>
          <a:bodyPr/>
          <a:lstStyle/>
          <a:p>
            <a:fld id="{DD253308-F9C5-4FCB-8415-6DEE77C16A35}" type="slidenum">
              <a:rPr lang="en-US" smtClean="0"/>
              <a:pPr/>
              <a:t>4</a:t>
            </a:fld>
            <a:endParaRPr lang="en-US"/>
          </a:p>
        </p:txBody>
      </p:sp>
      <p:sp>
        <p:nvSpPr>
          <p:cNvPr id="11" name="Rectangle 10">
            <a:extLst>
              <a:ext uri="{FF2B5EF4-FFF2-40B4-BE49-F238E27FC236}">
                <a16:creationId xmlns:a16="http://schemas.microsoft.com/office/drawing/2014/main" id="{597C13E3-45AC-17FE-41A5-83334C60C507}"/>
              </a:ext>
            </a:extLst>
          </p:cNvPr>
          <p:cNvSpPr/>
          <p:nvPr/>
        </p:nvSpPr>
        <p:spPr>
          <a:xfrm>
            <a:off x="998445" y="1432111"/>
            <a:ext cx="695885" cy="27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8694E59F-6827-4FF1-8003-5CFD1277DAF9}"/>
              </a:ext>
            </a:extLst>
          </p:cNvPr>
          <p:cNvSpPr txBox="1">
            <a:spLocks/>
          </p:cNvSpPr>
          <p:nvPr/>
        </p:nvSpPr>
        <p:spPr>
          <a:xfrm>
            <a:off x="628650" y="365127"/>
            <a:ext cx="7886700" cy="690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err="1">
                <a:solidFill>
                  <a:srgbClr val="78BE20"/>
                </a:solidFill>
                <a:latin typeface="Calibri"/>
                <a:cs typeface="Arial" panose="020B0604020202020204" pitchFamily="34" charset="0"/>
              </a:rPr>
              <a:t>What</a:t>
            </a:r>
            <a:r>
              <a:rPr lang="fr-FR" sz="2800" b="1" dirty="0">
                <a:solidFill>
                  <a:srgbClr val="78BE20"/>
                </a:solidFill>
                <a:latin typeface="Calibri"/>
                <a:cs typeface="Arial" panose="020B0604020202020204" pitchFamily="34" charset="0"/>
              </a:rPr>
              <a:t> </a:t>
            </a:r>
            <a:r>
              <a:rPr lang="fr-FR" sz="2800" b="1" dirty="0" err="1">
                <a:solidFill>
                  <a:srgbClr val="78BE20"/>
                </a:solidFill>
                <a:latin typeface="Calibri"/>
                <a:cs typeface="Arial" panose="020B0604020202020204" pitchFamily="34" charset="0"/>
              </a:rPr>
              <a:t>is</a:t>
            </a:r>
            <a:r>
              <a:rPr lang="fr-FR" sz="2800" b="1" dirty="0">
                <a:solidFill>
                  <a:srgbClr val="78BE20"/>
                </a:solidFill>
                <a:latin typeface="Calibri"/>
                <a:cs typeface="Arial" panose="020B0604020202020204" pitchFamily="34" charset="0"/>
              </a:rPr>
              <a:t> AB </a:t>
            </a:r>
            <a:r>
              <a:rPr lang="fr-FR" sz="2800" b="1" dirty="0" err="1">
                <a:solidFill>
                  <a:srgbClr val="78BE20"/>
                </a:solidFill>
                <a:latin typeface="Calibri"/>
                <a:cs typeface="Arial" panose="020B0604020202020204" pitchFamily="34" charset="0"/>
              </a:rPr>
              <a:t>Testing</a:t>
            </a:r>
            <a:r>
              <a:rPr lang="fr-FR" sz="2800" b="1" dirty="0">
                <a:solidFill>
                  <a:srgbClr val="78BE20"/>
                </a:solidFill>
                <a:latin typeface="Calibri"/>
                <a:cs typeface="Arial" panose="020B0604020202020204" pitchFamily="34" charset="0"/>
              </a:rPr>
              <a:t>?</a:t>
            </a:r>
            <a:endParaRPr lang="en-US" sz="2800" b="1" dirty="0">
              <a:solidFill>
                <a:srgbClr val="78BE20"/>
              </a:solidFill>
              <a:latin typeface="Calibri"/>
              <a:cs typeface="Arial" panose="020B0604020202020204" pitchFamily="34" charset="0"/>
            </a:endParaRPr>
          </a:p>
        </p:txBody>
      </p:sp>
      <p:sp>
        <p:nvSpPr>
          <p:cNvPr id="3" name="Content Placeholder 2">
            <a:extLst>
              <a:ext uri="{FF2B5EF4-FFF2-40B4-BE49-F238E27FC236}">
                <a16:creationId xmlns:a16="http://schemas.microsoft.com/office/drawing/2014/main" id="{0D428AFD-0361-51A6-1E9F-85D90542B5B3}"/>
              </a:ext>
            </a:extLst>
          </p:cNvPr>
          <p:cNvSpPr>
            <a:spLocks noGrp="1"/>
          </p:cNvSpPr>
          <p:nvPr>
            <p:ph idx="1"/>
          </p:nvPr>
        </p:nvSpPr>
        <p:spPr>
          <a:xfrm>
            <a:off x="628650" y="1157409"/>
            <a:ext cx="7886700" cy="5079267"/>
          </a:xfrm>
        </p:spPr>
        <p:txBody>
          <a:bodyPr/>
          <a:lstStyle/>
          <a:p>
            <a:r>
              <a:rPr lang="en-US" dirty="0"/>
              <a:t>AB Tests compare the effectiveness of changing one thing, while holding everything else constant</a:t>
            </a:r>
          </a:p>
          <a:p>
            <a:r>
              <a:rPr lang="en-US" dirty="0"/>
              <a:t>Great for CRO = </a:t>
            </a:r>
            <a:r>
              <a:rPr lang="fr-FR" altLang="en-US" dirty="0"/>
              <a:t>Conversion Rate </a:t>
            </a:r>
            <a:r>
              <a:rPr lang="fr-FR" altLang="en-US" dirty="0" err="1"/>
              <a:t>Optimization</a:t>
            </a:r>
            <a:endParaRPr lang="fr-FR" altLang="en-US" dirty="0"/>
          </a:p>
          <a:p>
            <a:r>
              <a:rPr lang="fr-FR" altLang="en-US" dirty="0"/>
              <a:t>Have </a:t>
            </a:r>
            <a:r>
              <a:rPr lang="fr-FR" altLang="en-US" dirty="0" err="1"/>
              <a:t>any</a:t>
            </a:r>
            <a:r>
              <a:rPr lang="fr-FR" altLang="en-US" dirty="0"/>
              <a:t> of </a:t>
            </a:r>
            <a:r>
              <a:rPr lang="fr-FR" altLang="en-US" dirty="0" err="1"/>
              <a:t>you</a:t>
            </a:r>
            <a:r>
              <a:rPr lang="fr-FR" altLang="en-US" dirty="0"/>
              <a:t> </a:t>
            </a:r>
            <a:r>
              <a:rPr lang="fr-FR" altLang="en-US" dirty="0" err="1"/>
              <a:t>used</a:t>
            </a:r>
            <a:r>
              <a:rPr lang="fr-FR" altLang="en-US" dirty="0"/>
              <a:t> AB </a:t>
            </a:r>
            <a:r>
              <a:rPr lang="fr-FR" altLang="en-US" dirty="0" err="1"/>
              <a:t>Testing</a:t>
            </a:r>
            <a:r>
              <a:rPr lang="fr-FR" altLang="en-US" dirty="0"/>
              <a:t>?</a:t>
            </a:r>
          </a:p>
        </p:txBody>
      </p:sp>
      <p:pic>
        <p:nvPicPr>
          <p:cNvPr id="9" name="Picture 8">
            <a:extLst>
              <a:ext uri="{FF2B5EF4-FFF2-40B4-BE49-F238E27FC236}">
                <a16:creationId xmlns:a16="http://schemas.microsoft.com/office/drawing/2014/main" id="{39510881-362A-4B22-940C-2C3637AC87D7}"/>
              </a:ext>
            </a:extLst>
          </p:cNvPr>
          <p:cNvPicPr>
            <a:picLocks noChangeAspect="1"/>
          </p:cNvPicPr>
          <p:nvPr/>
        </p:nvPicPr>
        <p:blipFill>
          <a:blip r:embed="rId3"/>
          <a:stretch>
            <a:fillRect/>
          </a:stretch>
        </p:blipFill>
        <p:spPr>
          <a:xfrm>
            <a:off x="1690403" y="3622142"/>
            <a:ext cx="2677094" cy="2951478"/>
          </a:xfrm>
          <a:prstGeom prst="rect">
            <a:avLst/>
          </a:prstGeom>
        </p:spPr>
      </p:pic>
      <p:sp>
        <p:nvSpPr>
          <p:cNvPr id="10" name="TextBox 9">
            <a:extLst>
              <a:ext uri="{FF2B5EF4-FFF2-40B4-BE49-F238E27FC236}">
                <a16:creationId xmlns:a16="http://schemas.microsoft.com/office/drawing/2014/main" id="{DF80E935-AC43-4A01-BDC2-380CFD2282B5}"/>
              </a:ext>
            </a:extLst>
          </p:cNvPr>
          <p:cNvSpPr txBox="1"/>
          <p:nvPr/>
        </p:nvSpPr>
        <p:spPr>
          <a:xfrm>
            <a:off x="4711515" y="4636216"/>
            <a:ext cx="2895600" cy="923330"/>
          </a:xfrm>
          <a:prstGeom prst="rect">
            <a:avLst/>
          </a:prstGeom>
          <a:noFill/>
        </p:spPr>
        <p:txBody>
          <a:bodyPr wrap="square" rtlCol="0">
            <a:spAutoFit/>
          </a:bodyPr>
          <a:lstStyle/>
          <a:p>
            <a:r>
              <a:rPr lang="en-US" dirty="0">
                <a:hlinkClick r:id="rId4"/>
              </a:rPr>
              <a:t>https://www.facebook.com/business/ads/ab-testing#how-it-works</a:t>
            </a:r>
            <a:r>
              <a:rPr lang="en-US" dirty="0"/>
              <a:t> </a:t>
            </a:r>
          </a:p>
        </p:txBody>
      </p:sp>
    </p:spTree>
    <p:extLst>
      <p:ext uri="{BB962C8B-B14F-4D97-AF65-F5344CB8AC3E}">
        <p14:creationId xmlns:p14="http://schemas.microsoft.com/office/powerpoint/2010/main" val="5024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58304" y="1049152"/>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Results: Divergent Delivery</a:t>
            </a:r>
          </a:p>
        </p:txBody>
      </p:sp>
      <p:graphicFrame>
        <p:nvGraphicFramePr>
          <p:cNvPr id="3" name="Table 2">
            <a:extLst>
              <a:ext uri="{FF2B5EF4-FFF2-40B4-BE49-F238E27FC236}">
                <a16:creationId xmlns:a16="http://schemas.microsoft.com/office/drawing/2014/main" id="{ACBC8F19-D896-BCB2-C350-8604695EE98F}"/>
              </a:ext>
            </a:extLst>
          </p:cNvPr>
          <p:cNvGraphicFramePr>
            <a:graphicFrameLocks noGrp="1"/>
          </p:cNvGraphicFramePr>
          <p:nvPr/>
        </p:nvGraphicFramePr>
        <p:xfrm>
          <a:off x="533400" y="1600200"/>
          <a:ext cx="8229598" cy="4190998"/>
        </p:xfrm>
        <a:graphic>
          <a:graphicData uri="http://schemas.openxmlformats.org/drawingml/2006/table">
            <a:tbl>
              <a:tblPr firstRow="1" firstCol="1" bandRow="1">
                <a:tableStyleId>{5C22544A-7EE6-4342-B048-85BDC9FD1C3A}</a:tableStyleId>
              </a:tblPr>
              <a:tblGrid>
                <a:gridCol w="3174041">
                  <a:extLst>
                    <a:ext uri="{9D8B030D-6E8A-4147-A177-3AD203B41FA5}">
                      <a16:colId xmlns:a16="http://schemas.microsoft.com/office/drawing/2014/main" val="1732618762"/>
                    </a:ext>
                  </a:extLst>
                </a:gridCol>
                <a:gridCol w="1128912">
                  <a:extLst>
                    <a:ext uri="{9D8B030D-6E8A-4147-A177-3AD203B41FA5}">
                      <a16:colId xmlns:a16="http://schemas.microsoft.com/office/drawing/2014/main" val="264228046"/>
                    </a:ext>
                  </a:extLst>
                </a:gridCol>
                <a:gridCol w="785329">
                  <a:extLst>
                    <a:ext uri="{9D8B030D-6E8A-4147-A177-3AD203B41FA5}">
                      <a16:colId xmlns:a16="http://schemas.microsoft.com/office/drawing/2014/main" val="3546259185"/>
                    </a:ext>
                  </a:extLst>
                </a:gridCol>
                <a:gridCol w="785329">
                  <a:extLst>
                    <a:ext uri="{9D8B030D-6E8A-4147-A177-3AD203B41FA5}">
                      <a16:colId xmlns:a16="http://schemas.microsoft.com/office/drawing/2014/main" val="2397276738"/>
                    </a:ext>
                  </a:extLst>
                </a:gridCol>
                <a:gridCol w="785329">
                  <a:extLst>
                    <a:ext uri="{9D8B030D-6E8A-4147-A177-3AD203B41FA5}">
                      <a16:colId xmlns:a16="http://schemas.microsoft.com/office/drawing/2014/main" val="296699601"/>
                    </a:ext>
                  </a:extLst>
                </a:gridCol>
                <a:gridCol w="785329">
                  <a:extLst>
                    <a:ext uri="{9D8B030D-6E8A-4147-A177-3AD203B41FA5}">
                      <a16:colId xmlns:a16="http://schemas.microsoft.com/office/drawing/2014/main" val="911251234"/>
                    </a:ext>
                  </a:extLst>
                </a:gridCol>
                <a:gridCol w="785329">
                  <a:extLst>
                    <a:ext uri="{9D8B030D-6E8A-4147-A177-3AD203B41FA5}">
                      <a16:colId xmlns:a16="http://schemas.microsoft.com/office/drawing/2014/main" val="1589327402"/>
                    </a:ext>
                  </a:extLst>
                </a:gridCol>
              </a:tblGrid>
              <a:tr h="598714">
                <a:tc>
                  <a:txBody>
                    <a:bodyPr/>
                    <a:lstStyle/>
                    <a:p>
                      <a:pPr marL="0" marR="0" indent="0" algn="ctr">
                        <a:lnSpc>
                          <a:spcPct val="200000"/>
                        </a:lnSpc>
                        <a:spcBef>
                          <a:spcPts val="0"/>
                        </a:spcBef>
                        <a:spcAft>
                          <a:spcPts val="0"/>
                        </a:spcAft>
                      </a:pP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indent="0" algn="ctr">
                        <a:lnSpc>
                          <a:spcPct val="200000"/>
                        </a:lnSpc>
                        <a:spcBef>
                          <a:spcPts val="0"/>
                        </a:spcBef>
                        <a:spcAft>
                          <a:spcPts val="0"/>
                        </a:spcAft>
                      </a:pPr>
                      <a:r>
                        <a:rPr lang="en-US" sz="1400">
                          <a:effectLst/>
                        </a:rPr>
                        <a:t>Clicks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400">
                          <a:effectLst/>
                        </a:rPr>
                        <a:t>Impression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400">
                          <a:effectLst/>
                        </a:rPr>
                        <a:t>Reach w/ Cap</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43085303"/>
                  </a:ext>
                </a:extLst>
              </a:tr>
              <a:tr h="598714">
                <a:tc>
                  <a:txBody>
                    <a:bodyPr/>
                    <a:lstStyle/>
                    <a:p>
                      <a:pPr marL="0" marR="0" indent="0" algn="ctr">
                        <a:lnSpc>
                          <a:spcPct val="200000"/>
                        </a:lnSpc>
                        <a:spcBef>
                          <a:spcPts val="0"/>
                        </a:spcBef>
                        <a:spcAft>
                          <a:spcPts val="0"/>
                        </a:spcAft>
                      </a:pPr>
                      <a:r>
                        <a:rPr lang="en-US" sz="1400">
                          <a:effectLst/>
                        </a:rPr>
                        <a:t>Ad Version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Human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Human</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Human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80243782"/>
                  </a:ext>
                </a:extLst>
              </a:tr>
              <a:tr h="598714">
                <a:tc>
                  <a:txBody>
                    <a:bodyPr/>
                    <a:lstStyle/>
                    <a:p>
                      <a:pPr marL="0" marR="0" indent="0" algn="ctr">
                        <a:lnSpc>
                          <a:spcPct val="200000"/>
                        </a:lnSpc>
                        <a:spcBef>
                          <a:spcPts val="0"/>
                        </a:spcBef>
                        <a:spcAft>
                          <a:spcPts val="0"/>
                        </a:spcAft>
                      </a:pPr>
                      <a:r>
                        <a:rPr lang="en-US" sz="1400">
                          <a:effectLst/>
                        </a:rPr>
                        <a:t>Frequency (Impression/Reach)</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1.36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1.27</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2.46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2.55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1.01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77445971"/>
                  </a:ext>
                </a:extLst>
              </a:tr>
              <a:tr h="598714">
                <a:tc>
                  <a:txBody>
                    <a:bodyPr/>
                    <a:lstStyle/>
                    <a:p>
                      <a:pPr marL="0" marR="0" indent="0" algn="ctr">
                        <a:lnSpc>
                          <a:spcPct val="200000"/>
                        </a:lnSpc>
                        <a:spcBef>
                          <a:spcPts val="0"/>
                        </a:spcBef>
                        <a:spcAft>
                          <a:spcPts val="0"/>
                        </a:spcAft>
                      </a:pPr>
                      <a:r>
                        <a:rPr lang="en-US" sz="1400">
                          <a:effectLst/>
                        </a:rPr>
                        <a:t>Proportion of Women among exposed</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52.3%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38.5%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35.3%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29.5%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34.0%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31.5%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63855251"/>
                  </a:ext>
                </a:extLst>
              </a:tr>
              <a:tr h="598714">
                <a:tc>
                  <a:txBody>
                    <a:bodyPr/>
                    <a:lstStyle/>
                    <a:p>
                      <a:pPr marL="0" marR="0" indent="0" algn="ctr">
                        <a:lnSpc>
                          <a:spcPct val="200000"/>
                        </a:lnSpc>
                        <a:spcBef>
                          <a:spcPts val="0"/>
                        </a:spcBef>
                        <a:spcAft>
                          <a:spcPts val="0"/>
                        </a:spcAft>
                      </a:pPr>
                      <a:r>
                        <a:rPr lang="en-US" sz="1400">
                          <a:effectLst/>
                        </a:rPr>
                        <a:t>CTR1 among men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0.98%</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1.34%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91571117"/>
                  </a:ext>
                </a:extLst>
              </a:tr>
              <a:tr h="598714">
                <a:tc>
                  <a:txBody>
                    <a:bodyPr/>
                    <a:lstStyle/>
                    <a:p>
                      <a:pPr marL="0" marR="0" indent="0" algn="ctr">
                        <a:lnSpc>
                          <a:spcPct val="200000"/>
                        </a:lnSpc>
                        <a:spcBef>
                          <a:spcPts val="0"/>
                        </a:spcBef>
                        <a:spcAft>
                          <a:spcPts val="0"/>
                        </a:spcAft>
                      </a:pPr>
                      <a:r>
                        <a:rPr lang="en-US" sz="1400">
                          <a:effectLst/>
                        </a:rPr>
                        <a:t>CTR1 among women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1.02%</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1.24%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42276487"/>
                  </a:ext>
                </a:extLst>
              </a:tr>
              <a:tr h="598714">
                <a:tc>
                  <a:txBody>
                    <a:bodyPr/>
                    <a:lstStyle/>
                    <a:p>
                      <a:pPr marL="0" marR="0" indent="0" algn="ctr">
                        <a:lnSpc>
                          <a:spcPct val="200000"/>
                        </a:lnSpc>
                        <a:spcBef>
                          <a:spcPts val="0"/>
                        </a:spcBef>
                        <a:spcAft>
                          <a:spcPts val="0"/>
                        </a:spcAft>
                      </a:pPr>
                      <a:r>
                        <a:rPr lang="en-US" sz="1400">
                          <a:effectLst/>
                        </a:rPr>
                        <a:t>Average age of exposed users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62.11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62.71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54.06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53.41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53.5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53.85</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0867523"/>
                  </a:ext>
                </a:extLst>
              </a:tr>
            </a:tbl>
          </a:graphicData>
        </a:graphic>
      </p:graphicFrame>
      <p:sp>
        <p:nvSpPr>
          <p:cNvPr id="5" name="Rectangle 4">
            <a:extLst>
              <a:ext uri="{FF2B5EF4-FFF2-40B4-BE49-F238E27FC236}">
                <a16:creationId xmlns:a16="http://schemas.microsoft.com/office/drawing/2014/main" id="{1CAA79D5-E2CB-7088-813A-8CCDCD32CB95}"/>
              </a:ext>
            </a:extLst>
          </p:cNvPr>
          <p:cNvSpPr/>
          <p:nvPr/>
        </p:nvSpPr>
        <p:spPr>
          <a:xfrm>
            <a:off x="3733799" y="3505200"/>
            <a:ext cx="1828800" cy="16390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07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58304" y="1049152"/>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Results: Divergent Delivery</a:t>
            </a:r>
          </a:p>
        </p:txBody>
      </p:sp>
      <p:graphicFrame>
        <p:nvGraphicFramePr>
          <p:cNvPr id="3" name="Table 2">
            <a:extLst>
              <a:ext uri="{FF2B5EF4-FFF2-40B4-BE49-F238E27FC236}">
                <a16:creationId xmlns:a16="http://schemas.microsoft.com/office/drawing/2014/main" id="{ACBC8F19-D896-BCB2-C350-8604695EE98F}"/>
              </a:ext>
            </a:extLst>
          </p:cNvPr>
          <p:cNvGraphicFramePr>
            <a:graphicFrameLocks noGrp="1"/>
          </p:cNvGraphicFramePr>
          <p:nvPr/>
        </p:nvGraphicFramePr>
        <p:xfrm>
          <a:off x="533400" y="1600200"/>
          <a:ext cx="8229598" cy="4190998"/>
        </p:xfrm>
        <a:graphic>
          <a:graphicData uri="http://schemas.openxmlformats.org/drawingml/2006/table">
            <a:tbl>
              <a:tblPr firstRow="1" firstCol="1" bandRow="1">
                <a:tableStyleId>{5C22544A-7EE6-4342-B048-85BDC9FD1C3A}</a:tableStyleId>
              </a:tblPr>
              <a:tblGrid>
                <a:gridCol w="3174041">
                  <a:extLst>
                    <a:ext uri="{9D8B030D-6E8A-4147-A177-3AD203B41FA5}">
                      <a16:colId xmlns:a16="http://schemas.microsoft.com/office/drawing/2014/main" val="1732618762"/>
                    </a:ext>
                  </a:extLst>
                </a:gridCol>
                <a:gridCol w="1128912">
                  <a:extLst>
                    <a:ext uri="{9D8B030D-6E8A-4147-A177-3AD203B41FA5}">
                      <a16:colId xmlns:a16="http://schemas.microsoft.com/office/drawing/2014/main" val="264228046"/>
                    </a:ext>
                  </a:extLst>
                </a:gridCol>
                <a:gridCol w="785329">
                  <a:extLst>
                    <a:ext uri="{9D8B030D-6E8A-4147-A177-3AD203B41FA5}">
                      <a16:colId xmlns:a16="http://schemas.microsoft.com/office/drawing/2014/main" val="3546259185"/>
                    </a:ext>
                  </a:extLst>
                </a:gridCol>
                <a:gridCol w="785329">
                  <a:extLst>
                    <a:ext uri="{9D8B030D-6E8A-4147-A177-3AD203B41FA5}">
                      <a16:colId xmlns:a16="http://schemas.microsoft.com/office/drawing/2014/main" val="2397276738"/>
                    </a:ext>
                  </a:extLst>
                </a:gridCol>
                <a:gridCol w="785329">
                  <a:extLst>
                    <a:ext uri="{9D8B030D-6E8A-4147-A177-3AD203B41FA5}">
                      <a16:colId xmlns:a16="http://schemas.microsoft.com/office/drawing/2014/main" val="296699601"/>
                    </a:ext>
                  </a:extLst>
                </a:gridCol>
                <a:gridCol w="785329">
                  <a:extLst>
                    <a:ext uri="{9D8B030D-6E8A-4147-A177-3AD203B41FA5}">
                      <a16:colId xmlns:a16="http://schemas.microsoft.com/office/drawing/2014/main" val="911251234"/>
                    </a:ext>
                  </a:extLst>
                </a:gridCol>
                <a:gridCol w="785329">
                  <a:extLst>
                    <a:ext uri="{9D8B030D-6E8A-4147-A177-3AD203B41FA5}">
                      <a16:colId xmlns:a16="http://schemas.microsoft.com/office/drawing/2014/main" val="1589327402"/>
                    </a:ext>
                  </a:extLst>
                </a:gridCol>
              </a:tblGrid>
              <a:tr h="598714">
                <a:tc>
                  <a:txBody>
                    <a:bodyPr/>
                    <a:lstStyle/>
                    <a:p>
                      <a:pPr marL="0" marR="0" indent="0" algn="ctr">
                        <a:lnSpc>
                          <a:spcPct val="200000"/>
                        </a:lnSpc>
                        <a:spcBef>
                          <a:spcPts val="0"/>
                        </a:spcBef>
                        <a:spcAft>
                          <a:spcPts val="0"/>
                        </a:spcAft>
                      </a:pP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indent="0" algn="ctr">
                        <a:lnSpc>
                          <a:spcPct val="200000"/>
                        </a:lnSpc>
                        <a:spcBef>
                          <a:spcPts val="0"/>
                        </a:spcBef>
                        <a:spcAft>
                          <a:spcPts val="0"/>
                        </a:spcAft>
                      </a:pPr>
                      <a:r>
                        <a:rPr lang="en-US" sz="1400">
                          <a:effectLst/>
                        </a:rPr>
                        <a:t>Clicks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400">
                          <a:effectLst/>
                        </a:rPr>
                        <a:t>Impression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400">
                          <a:effectLst/>
                        </a:rPr>
                        <a:t>Reach w/ Cap</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43085303"/>
                  </a:ext>
                </a:extLst>
              </a:tr>
              <a:tr h="598714">
                <a:tc>
                  <a:txBody>
                    <a:bodyPr/>
                    <a:lstStyle/>
                    <a:p>
                      <a:pPr marL="0" marR="0" indent="0" algn="ctr">
                        <a:lnSpc>
                          <a:spcPct val="200000"/>
                        </a:lnSpc>
                        <a:spcBef>
                          <a:spcPts val="0"/>
                        </a:spcBef>
                        <a:spcAft>
                          <a:spcPts val="0"/>
                        </a:spcAft>
                      </a:pPr>
                      <a:r>
                        <a:rPr lang="en-US" sz="1400">
                          <a:effectLst/>
                        </a:rPr>
                        <a:t>Ad Version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Human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Human</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Human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80243782"/>
                  </a:ext>
                </a:extLst>
              </a:tr>
              <a:tr h="598714">
                <a:tc>
                  <a:txBody>
                    <a:bodyPr/>
                    <a:lstStyle/>
                    <a:p>
                      <a:pPr marL="0" marR="0" indent="0" algn="ctr">
                        <a:lnSpc>
                          <a:spcPct val="200000"/>
                        </a:lnSpc>
                        <a:spcBef>
                          <a:spcPts val="0"/>
                        </a:spcBef>
                        <a:spcAft>
                          <a:spcPts val="0"/>
                        </a:spcAft>
                      </a:pPr>
                      <a:r>
                        <a:rPr lang="en-US" sz="1400">
                          <a:effectLst/>
                        </a:rPr>
                        <a:t>Frequency (Impression/Reach)</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1.36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1.27</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2.46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2.55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1.01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77445971"/>
                  </a:ext>
                </a:extLst>
              </a:tr>
              <a:tr h="598714">
                <a:tc>
                  <a:txBody>
                    <a:bodyPr/>
                    <a:lstStyle/>
                    <a:p>
                      <a:pPr marL="0" marR="0" indent="0" algn="ctr">
                        <a:lnSpc>
                          <a:spcPct val="200000"/>
                        </a:lnSpc>
                        <a:spcBef>
                          <a:spcPts val="0"/>
                        </a:spcBef>
                        <a:spcAft>
                          <a:spcPts val="0"/>
                        </a:spcAft>
                      </a:pPr>
                      <a:r>
                        <a:rPr lang="en-US" sz="1400">
                          <a:effectLst/>
                        </a:rPr>
                        <a:t>Proportion of Women among exposed</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52.3%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38.5%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35.3%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29.5%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34.0%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31.5%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63855251"/>
                  </a:ext>
                </a:extLst>
              </a:tr>
              <a:tr h="598714">
                <a:tc>
                  <a:txBody>
                    <a:bodyPr/>
                    <a:lstStyle/>
                    <a:p>
                      <a:pPr marL="0" marR="0" indent="0" algn="ctr">
                        <a:lnSpc>
                          <a:spcPct val="200000"/>
                        </a:lnSpc>
                        <a:spcBef>
                          <a:spcPts val="0"/>
                        </a:spcBef>
                        <a:spcAft>
                          <a:spcPts val="0"/>
                        </a:spcAft>
                      </a:pPr>
                      <a:r>
                        <a:rPr lang="en-US" sz="1400">
                          <a:effectLst/>
                        </a:rPr>
                        <a:t>CTR1 among men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0.98%</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1.34%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91571117"/>
                  </a:ext>
                </a:extLst>
              </a:tr>
              <a:tr h="598714">
                <a:tc>
                  <a:txBody>
                    <a:bodyPr/>
                    <a:lstStyle/>
                    <a:p>
                      <a:pPr marL="0" marR="0" indent="0" algn="ctr">
                        <a:lnSpc>
                          <a:spcPct val="200000"/>
                        </a:lnSpc>
                        <a:spcBef>
                          <a:spcPts val="0"/>
                        </a:spcBef>
                        <a:spcAft>
                          <a:spcPts val="0"/>
                        </a:spcAft>
                      </a:pPr>
                      <a:r>
                        <a:rPr lang="en-US" sz="1400">
                          <a:effectLst/>
                        </a:rPr>
                        <a:t>CTR1 among women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1.02%</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1.24%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42276487"/>
                  </a:ext>
                </a:extLst>
              </a:tr>
              <a:tr h="598714">
                <a:tc>
                  <a:txBody>
                    <a:bodyPr/>
                    <a:lstStyle/>
                    <a:p>
                      <a:pPr marL="0" marR="0" indent="0" algn="ctr">
                        <a:lnSpc>
                          <a:spcPct val="200000"/>
                        </a:lnSpc>
                        <a:spcBef>
                          <a:spcPts val="0"/>
                        </a:spcBef>
                        <a:spcAft>
                          <a:spcPts val="0"/>
                        </a:spcAft>
                      </a:pPr>
                      <a:r>
                        <a:rPr lang="en-US" sz="1400">
                          <a:effectLst/>
                        </a:rPr>
                        <a:t>Average age of exposed users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62.11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62.71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54.06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53.41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53.5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53.85</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0867523"/>
                  </a:ext>
                </a:extLst>
              </a:tr>
            </a:tbl>
          </a:graphicData>
        </a:graphic>
      </p:graphicFrame>
      <p:sp>
        <p:nvSpPr>
          <p:cNvPr id="5" name="Rectangle 4">
            <a:extLst>
              <a:ext uri="{FF2B5EF4-FFF2-40B4-BE49-F238E27FC236}">
                <a16:creationId xmlns:a16="http://schemas.microsoft.com/office/drawing/2014/main" id="{1CAA79D5-E2CB-7088-813A-8CCDCD32CB95}"/>
              </a:ext>
            </a:extLst>
          </p:cNvPr>
          <p:cNvSpPr/>
          <p:nvPr/>
        </p:nvSpPr>
        <p:spPr>
          <a:xfrm>
            <a:off x="3733799" y="3505200"/>
            <a:ext cx="5029199" cy="16390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2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58304" y="1049152"/>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Results: Divergent Delivery</a:t>
            </a:r>
          </a:p>
        </p:txBody>
      </p:sp>
      <p:graphicFrame>
        <p:nvGraphicFramePr>
          <p:cNvPr id="3" name="Table 2">
            <a:extLst>
              <a:ext uri="{FF2B5EF4-FFF2-40B4-BE49-F238E27FC236}">
                <a16:creationId xmlns:a16="http://schemas.microsoft.com/office/drawing/2014/main" id="{ACBC8F19-D896-BCB2-C350-8604695EE98F}"/>
              </a:ext>
            </a:extLst>
          </p:cNvPr>
          <p:cNvGraphicFramePr>
            <a:graphicFrameLocks noGrp="1"/>
          </p:cNvGraphicFramePr>
          <p:nvPr/>
        </p:nvGraphicFramePr>
        <p:xfrm>
          <a:off x="533400" y="1600200"/>
          <a:ext cx="8229598" cy="4190998"/>
        </p:xfrm>
        <a:graphic>
          <a:graphicData uri="http://schemas.openxmlformats.org/drawingml/2006/table">
            <a:tbl>
              <a:tblPr firstRow="1" firstCol="1" bandRow="1">
                <a:tableStyleId>{5C22544A-7EE6-4342-B048-85BDC9FD1C3A}</a:tableStyleId>
              </a:tblPr>
              <a:tblGrid>
                <a:gridCol w="3174041">
                  <a:extLst>
                    <a:ext uri="{9D8B030D-6E8A-4147-A177-3AD203B41FA5}">
                      <a16:colId xmlns:a16="http://schemas.microsoft.com/office/drawing/2014/main" val="1732618762"/>
                    </a:ext>
                  </a:extLst>
                </a:gridCol>
                <a:gridCol w="1128912">
                  <a:extLst>
                    <a:ext uri="{9D8B030D-6E8A-4147-A177-3AD203B41FA5}">
                      <a16:colId xmlns:a16="http://schemas.microsoft.com/office/drawing/2014/main" val="264228046"/>
                    </a:ext>
                  </a:extLst>
                </a:gridCol>
                <a:gridCol w="785329">
                  <a:extLst>
                    <a:ext uri="{9D8B030D-6E8A-4147-A177-3AD203B41FA5}">
                      <a16:colId xmlns:a16="http://schemas.microsoft.com/office/drawing/2014/main" val="3546259185"/>
                    </a:ext>
                  </a:extLst>
                </a:gridCol>
                <a:gridCol w="785329">
                  <a:extLst>
                    <a:ext uri="{9D8B030D-6E8A-4147-A177-3AD203B41FA5}">
                      <a16:colId xmlns:a16="http://schemas.microsoft.com/office/drawing/2014/main" val="2397276738"/>
                    </a:ext>
                  </a:extLst>
                </a:gridCol>
                <a:gridCol w="785329">
                  <a:extLst>
                    <a:ext uri="{9D8B030D-6E8A-4147-A177-3AD203B41FA5}">
                      <a16:colId xmlns:a16="http://schemas.microsoft.com/office/drawing/2014/main" val="296699601"/>
                    </a:ext>
                  </a:extLst>
                </a:gridCol>
                <a:gridCol w="785329">
                  <a:extLst>
                    <a:ext uri="{9D8B030D-6E8A-4147-A177-3AD203B41FA5}">
                      <a16:colId xmlns:a16="http://schemas.microsoft.com/office/drawing/2014/main" val="911251234"/>
                    </a:ext>
                  </a:extLst>
                </a:gridCol>
                <a:gridCol w="785329">
                  <a:extLst>
                    <a:ext uri="{9D8B030D-6E8A-4147-A177-3AD203B41FA5}">
                      <a16:colId xmlns:a16="http://schemas.microsoft.com/office/drawing/2014/main" val="1589327402"/>
                    </a:ext>
                  </a:extLst>
                </a:gridCol>
              </a:tblGrid>
              <a:tr h="598714">
                <a:tc>
                  <a:txBody>
                    <a:bodyPr/>
                    <a:lstStyle/>
                    <a:p>
                      <a:pPr marL="0" marR="0" indent="0" algn="ctr">
                        <a:lnSpc>
                          <a:spcPct val="200000"/>
                        </a:lnSpc>
                        <a:spcBef>
                          <a:spcPts val="0"/>
                        </a:spcBef>
                        <a:spcAft>
                          <a:spcPts val="0"/>
                        </a:spcAft>
                      </a:pP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indent="0" algn="ctr">
                        <a:lnSpc>
                          <a:spcPct val="200000"/>
                        </a:lnSpc>
                        <a:spcBef>
                          <a:spcPts val="0"/>
                        </a:spcBef>
                        <a:spcAft>
                          <a:spcPts val="0"/>
                        </a:spcAft>
                      </a:pPr>
                      <a:r>
                        <a:rPr lang="en-US" sz="1400">
                          <a:effectLst/>
                        </a:rPr>
                        <a:t>Clicks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400">
                          <a:effectLst/>
                        </a:rPr>
                        <a:t>Impression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400">
                          <a:effectLst/>
                        </a:rPr>
                        <a:t>Reach w/ Cap</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43085303"/>
                  </a:ext>
                </a:extLst>
              </a:tr>
              <a:tr h="598714">
                <a:tc>
                  <a:txBody>
                    <a:bodyPr/>
                    <a:lstStyle/>
                    <a:p>
                      <a:pPr marL="0" marR="0" indent="0" algn="ctr">
                        <a:lnSpc>
                          <a:spcPct val="200000"/>
                        </a:lnSpc>
                        <a:spcBef>
                          <a:spcPts val="0"/>
                        </a:spcBef>
                        <a:spcAft>
                          <a:spcPts val="0"/>
                        </a:spcAft>
                      </a:pPr>
                      <a:r>
                        <a:rPr lang="en-US" sz="1400">
                          <a:effectLst/>
                        </a:rPr>
                        <a:t>Ad Version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Human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Human</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Human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Robot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80243782"/>
                  </a:ext>
                </a:extLst>
              </a:tr>
              <a:tr h="598714">
                <a:tc>
                  <a:txBody>
                    <a:bodyPr/>
                    <a:lstStyle/>
                    <a:p>
                      <a:pPr marL="0" marR="0" indent="0" algn="ctr">
                        <a:lnSpc>
                          <a:spcPct val="200000"/>
                        </a:lnSpc>
                        <a:spcBef>
                          <a:spcPts val="0"/>
                        </a:spcBef>
                        <a:spcAft>
                          <a:spcPts val="0"/>
                        </a:spcAft>
                      </a:pPr>
                      <a:r>
                        <a:rPr lang="en-US" sz="1400">
                          <a:effectLst/>
                        </a:rPr>
                        <a:t>Frequency (Impression/Reach)</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1.36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1.27</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2.46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2.55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1.01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77445971"/>
                  </a:ext>
                </a:extLst>
              </a:tr>
              <a:tr h="598714">
                <a:tc>
                  <a:txBody>
                    <a:bodyPr/>
                    <a:lstStyle/>
                    <a:p>
                      <a:pPr marL="0" marR="0" indent="0" algn="ctr">
                        <a:lnSpc>
                          <a:spcPct val="200000"/>
                        </a:lnSpc>
                        <a:spcBef>
                          <a:spcPts val="0"/>
                        </a:spcBef>
                        <a:spcAft>
                          <a:spcPts val="0"/>
                        </a:spcAft>
                      </a:pPr>
                      <a:r>
                        <a:rPr lang="en-US" sz="1400">
                          <a:effectLst/>
                        </a:rPr>
                        <a:t>Proportion of Women among exposed</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52.3%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38.5%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35.3%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29.5%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34.0%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31.5%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63855251"/>
                  </a:ext>
                </a:extLst>
              </a:tr>
              <a:tr h="598714">
                <a:tc>
                  <a:txBody>
                    <a:bodyPr/>
                    <a:lstStyle/>
                    <a:p>
                      <a:pPr marL="0" marR="0" indent="0" algn="ctr">
                        <a:lnSpc>
                          <a:spcPct val="200000"/>
                        </a:lnSpc>
                        <a:spcBef>
                          <a:spcPts val="0"/>
                        </a:spcBef>
                        <a:spcAft>
                          <a:spcPts val="0"/>
                        </a:spcAft>
                      </a:pPr>
                      <a:r>
                        <a:rPr lang="en-US" sz="1400">
                          <a:effectLst/>
                        </a:rPr>
                        <a:t>CTR1 among men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0.98%</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1.34%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91571117"/>
                  </a:ext>
                </a:extLst>
              </a:tr>
              <a:tr h="598714">
                <a:tc>
                  <a:txBody>
                    <a:bodyPr/>
                    <a:lstStyle/>
                    <a:p>
                      <a:pPr marL="0" marR="0" indent="0" algn="ctr">
                        <a:lnSpc>
                          <a:spcPct val="200000"/>
                        </a:lnSpc>
                        <a:spcBef>
                          <a:spcPts val="0"/>
                        </a:spcBef>
                        <a:spcAft>
                          <a:spcPts val="0"/>
                        </a:spcAft>
                      </a:pPr>
                      <a:r>
                        <a:rPr lang="en-US" sz="1400">
                          <a:effectLst/>
                        </a:rPr>
                        <a:t>CTR1 among women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1.02%</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1.24%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0.05%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42276487"/>
                  </a:ext>
                </a:extLst>
              </a:tr>
              <a:tr h="598714">
                <a:tc>
                  <a:txBody>
                    <a:bodyPr/>
                    <a:lstStyle/>
                    <a:p>
                      <a:pPr marL="0" marR="0" indent="0" algn="ctr">
                        <a:lnSpc>
                          <a:spcPct val="200000"/>
                        </a:lnSpc>
                        <a:spcBef>
                          <a:spcPts val="0"/>
                        </a:spcBef>
                        <a:spcAft>
                          <a:spcPts val="0"/>
                        </a:spcAft>
                      </a:pPr>
                      <a:r>
                        <a:rPr lang="en-US" sz="1400">
                          <a:effectLst/>
                        </a:rPr>
                        <a:t>Average age of exposed users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62.11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62.71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54.06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53.41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a:effectLst/>
                        </a:rPr>
                        <a:t>53.5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400" dirty="0">
                          <a:effectLst/>
                        </a:rPr>
                        <a:t>53.85</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0867523"/>
                  </a:ext>
                </a:extLst>
              </a:tr>
            </a:tbl>
          </a:graphicData>
        </a:graphic>
      </p:graphicFrame>
      <p:sp>
        <p:nvSpPr>
          <p:cNvPr id="5" name="Rectangle 4">
            <a:extLst>
              <a:ext uri="{FF2B5EF4-FFF2-40B4-BE49-F238E27FC236}">
                <a16:creationId xmlns:a16="http://schemas.microsoft.com/office/drawing/2014/main" id="{1CAA79D5-E2CB-7088-813A-8CCDCD32CB95}"/>
              </a:ext>
            </a:extLst>
          </p:cNvPr>
          <p:cNvSpPr/>
          <p:nvPr/>
        </p:nvSpPr>
        <p:spPr>
          <a:xfrm>
            <a:off x="3733800" y="5257800"/>
            <a:ext cx="5029199" cy="5510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24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990601"/>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Results: Other User Reactions</a:t>
            </a:r>
          </a:p>
        </p:txBody>
      </p:sp>
      <p:graphicFrame>
        <p:nvGraphicFramePr>
          <p:cNvPr id="3" name="Table 2">
            <a:extLst>
              <a:ext uri="{FF2B5EF4-FFF2-40B4-BE49-F238E27FC236}">
                <a16:creationId xmlns:a16="http://schemas.microsoft.com/office/drawing/2014/main" id="{F9151DDC-EF4E-C337-C4C7-EE6680CC3417}"/>
              </a:ext>
            </a:extLst>
          </p:cNvPr>
          <p:cNvGraphicFramePr>
            <a:graphicFrameLocks noGrp="1"/>
          </p:cNvGraphicFramePr>
          <p:nvPr/>
        </p:nvGraphicFramePr>
        <p:xfrm>
          <a:off x="381000" y="1524000"/>
          <a:ext cx="8077198" cy="2794000"/>
        </p:xfrm>
        <a:graphic>
          <a:graphicData uri="http://schemas.openxmlformats.org/drawingml/2006/table">
            <a:tbl>
              <a:tblPr firstRow="1" firstCol="1" bandRow="1">
                <a:tableStyleId>{5C22544A-7EE6-4342-B048-85BDC9FD1C3A}</a:tableStyleId>
              </a:tblPr>
              <a:tblGrid>
                <a:gridCol w="3115263">
                  <a:extLst>
                    <a:ext uri="{9D8B030D-6E8A-4147-A177-3AD203B41FA5}">
                      <a16:colId xmlns:a16="http://schemas.microsoft.com/office/drawing/2014/main" val="2551178807"/>
                    </a:ext>
                  </a:extLst>
                </a:gridCol>
                <a:gridCol w="1108005">
                  <a:extLst>
                    <a:ext uri="{9D8B030D-6E8A-4147-A177-3AD203B41FA5}">
                      <a16:colId xmlns:a16="http://schemas.microsoft.com/office/drawing/2014/main" val="392780176"/>
                    </a:ext>
                  </a:extLst>
                </a:gridCol>
                <a:gridCol w="770786">
                  <a:extLst>
                    <a:ext uri="{9D8B030D-6E8A-4147-A177-3AD203B41FA5}">
                      <a16:colId xmlns:a16="http://schemas.microsoft.com/office/drawing/2014/main" val="55476064"/>
                    </a:ext>
                  </a:extLst>
                </a:gridCol>
                <a:gridCol w="770786">
                  <a:extLst>
                    <a:ext uri="{9D8B030D-6E8A-4147-A177-3AD203B41FA5}">
                      <a16:colId xmlns:a16="http://schemas.microsoft.com/office/drawing/2014/main" val="2945337998"/>
                    </a:ext>
                  </a:extLst>
                </a:gridCol>
                <a:gridCol w="770786">
                  <a:extLst>
                    <a:ext uri="{9D8B030D-6E8A-4147-A177-3AD203B41FA5}">
                      <a16:colId xmlns:a16="http://schemas.microsoft.com/office/drawing/2014/main" val="2957455204"/>
                    </a:ext>
                  </a:extLst>
                </a:gridCol>
                <a:gridCol w="770786">
                  <a:extLst>
                    <a:ext uri="{9D8B030D-6E8A-4147-A177-3AD203B41FA5}">
                      <a16:colId xmlns:a16="http://schemas.microsoft.com/office/drawing/2014/main" val="2149024886"/>
                    </a:ext>
                  </a:extLst>
                </a:gridCol>
                <a:gridCol w="770786">
                  <a:extLst>
                    <a:ext uri="{9D8B030D-6E8A-4147-A177-3AD203B41FA5}">
                      <a16:colId xmlns:a16="http://schemas.microsoft.com/office/drawing/2014/main" val="4148478917"/>
                    </a:ext>
                  </a:extLst>
                </a:gridCol>
              </a:tblGrid>
              <a:tr h="698500">
                <a:tc>
                  <a:txBody>
                    <a:bodyPr/>
                    <a:lstStyle/>
                    <a:p>
                      <a:pPr marL="0" marR="0" indent="0" algn="ctr">
                        <a:lnSpc>
                          <a:spcPct val="200000"/>
                        </a:lnSpc>
                        <a:spcBef>
                          <a:spcPts val="0"/>
                        </a:spcBef>
                        <a:spcAft>
                          <a:spcPts val="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indent="0" algn="ctr">
                        <a:lnSpc>
                          <a:spcPct val="200000"/>
                        </a:lnSpc>
                        <a:spcBef>
                          <a:spcPts val="0"/>
                        </a:spcBef>
                        <a:spcAft>
                          <a:spcPts val="0"/>
                        </a:spcAft>
                      </a:pPr>
                      <a:r>
                        <a:rPr lang="en-US" sz="1600">
                          <a:effectLst/>
                        </a:rPr>
                        <a:t>Clicks</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600">
                          <a:effectLst/>
                        </a:rPr>
                        <a:t>Impression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200000"/>
                        </a:lnSpc>
                        <a:spcBef>
                          <a:spcPts val="0"/>
                        </a:spcBef>
                        <a:spcAft>
                          <a:spcPts val="0"/>
                        </a:spcAft>
                      </a:pPr>
                      <a:r>
                        <a:rPr lang="en-US" sz="1600">
                          <a:effectLst/>
                        </a:rPr>
                        <a:t>Reach w/ Cap</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479577456"/>
                  </a:ext>
                </a:extLst>
              </a:tr>
              <a:tr h="698500">
                <a:tc>
                  <a:txBody>
                    <a:bodyPr/>
                    <a:lstStyle/>
                    <a:p>
                      <a:pPr marL="0" marR="0" indent="0" algn="ctr">
                        <a:lnSpc>
                          <a:spcPct val="200000"/>
                        </a:lnSpc>
                        <a:spcBef>
                          <a:spcPts val="0"/>
                        </a:spcBef>
                        <a:spcAft>
                          <a:spcPts val="0"/>
                        </a:spcAft>
                      </a:pPr>
                      <a:r>
                        <a:rPr lang="en-US" sz="1600">
                          <a:effectLst/>
                        </a:rPr>
                        <a:t>Ad Version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Human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Robot</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Human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Robot</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Human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Robot</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80070609"/>
                  </a:ext>
                </a:extLst>
              </a:tr>
              <a:tr h="698500">
                <a:tc>
                  <a:txBody>
                    <a:bodyPr/>
                    <a:lstStyle/>
                    <a:p>
                      <a:pPr marL="0" marR="0" indent="0" algn="ctr">
                        <a:lnSpc>
                          <a:spcPct val="200000"/>
                        </a:lnSpc>
                        <a:spcBef>
                          <a:spcPts val="0"/>
                        </a:spcBef>
                        <a:spcAft>
                          <a:spcPts val="0"/>
                        </a:spcAft>
                      </a:pPr>
                      <a:r>
                        <a:rPr lang="en-US" sz="1600">
                          <a:effectLst/>
                        </a:rPr>
                        <a:t>Comments</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2</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3</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0</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54859633"/>
                  </a:ext>
                </a:extLst>
              </a:tr>
              <a:tr h="698500">
                <a:tc>
                  <a:txBody>
                    <a:bodyPr/>
                    <a:lstStyle/>
                    <a:p>
                      <a:pPr marL="0" marR="0" indent="0" algn="ctr">
                        <a:lnSpc>
                          <a:spcPct val="200000"/>
                        </a:lnSpc>
                        <a:spcBef>
                          <a:spcPts val="0"/>
                        </a:spcBef>
                        <a:spcAft>
                          <a:spcPts val="0"/>
                        </a:spcAft>
                      </a:pPr>
                      <a:r>
                        <a:rPr lang="en-US" sz="1600">
                          <a:effectLst/>
                        </a:rPr>
                        <a:t>Post Reactions</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11</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3</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1</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a:effectLst/>
                        </a:rPr>
                        <a:t>0</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US" sz="1600" dirty="0">
                          <a:effectLst/>
                        </a:rPr>
                        <a:t>0</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404207"/>
                  </a:ext>
                </a:extLst>
              </a:tr>
            </a:tbl>
          </a:graphicData>
        </a:graphic>
      </p:graphicFrame>
      <p:sp>
        <p:nvSpPr>
          <p:cNvPr id="4" name="Rectangle 3">
            <a:extLst>
              <a:ext uri="{FF2B5EF4-FFF2-40B4-BE49-F238E27FC236}">
                <a16:creationId xmlns:a16="http://schemas.microsoft.com/office/drawing/2014/main" id="{3EC7C536-36A4-F83F-800A-B20ABD24F6A8}"/>
              </a:ext>
            </a:extLst>
          </p:cNvPr>
          <p:cNvSpPr/>
          <p:nvPr/>
        </p:nvSpPr>
        <p:spPr>
          <a:xfrm>
            <a:off x="3657601" y="3824997"/>
            <a:ext cx="1600199"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6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202BC-C184-88F1-9F2E-31C1957D5CBD}"/>
              </a:ext>
            </a:extLst>
          </p:cNvPr>
          <p:cNvPicPr>
            <a:picLocks noChangeAspect="1"/>
          </p:cNvPicPr>
          <p:nvPr/>
        </p:nvPicPr>
        <p:blipFill>
          <a:blip r:embed="rId3"/>
          <a:stretch>
            <a:fillRect/>
          </a:stretch>
        </p:blipFill>
        <p:spPr>
          <a:xfrm>
            <a:off x="990600" y="857250"/>
            <a:ext cx="2822206" cy="5143500"/>
          </a:xfrm>
          <a:prstGeom prst="rect">
            <a:avLst/>
          </a:prstGeom>
        </p:spPr>
      </p:pic>
      <p:pic>
        <p:nvPicPr>
          <p:cNvPr id="8" name="Picture 7">
            <a:extLst>
              <a:ext uri="{FF2B5EF4-FFF2-40B4-BE49-F238E27FC236}">
                <a16:creationId xmlns:a16="http://schemas.microsoft.com/office/drawing/2014/main" id="{EA6CA8E2-ABB3-B146-2963-0159A9C722A3}"/>
              </a:ext>
            </a:extLst>
          </p:cNvPr>
          <p:cNvPicPr>
            <a:picLocks noChangeAspect="1"/>
          </p:cNvPicPr>
          <p:nvPr/>
        </p:nvPicPr>
        <p:blipFill>
          <a:blip r:embed="rId4"/>
          <a:stretch>
            <a:fillRect/>
          </a:stretch>
        </p:blipFill>
        <p:spPr>
          <a:xfrm>
            <a:off x="5029201" y="857250"/>
            <a:ext cx="2671113" cy="5143500"/>
          </a:xfrm>
          <a:prstGeom prst="rect">
            <a:avLst/>
          </a:prstGeom>
        </p:spPr>
      </p:pic>
    </p:spTree>
    <p:extLst>
      <p:ext uri="{BB962C8B-B14F-4D97-AF65-F5344CB8AC3E}">
        <p14:creationId xmlns:p14="http://schemas.microsoft.com/office/powerpoint/2010/main" val="2231558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287815" y="307785"/>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Case Study: Takeaways</a:t>
            </a:r>
          </a:p>
        </p:txBody>
      </p:sp>
      <p:sp>
        <p:nvSpPr>
          <p:cNvPr id="3" name="TextBox 2">
            <a:extLst>
              <a:ext uri="{FF2B5EF4-FFF2-40B4-BE49-F238E27FC236}">
                <a16:creationId xmlns:a16="http://schemas.microsoft.com/office/drawing/2014/main" id="{C2818A42-AABA-6D40-A4C2-DB75A33E6B8B}"/>
              </a:ext>
            </a:extLst>
          </p:cNvPr>
          <p:cNvSpPr txBox="1"/>
          <p:nvPr/>
        </p:nvSpPr>
        <p:spPr>
          <a:xfrm>
            <a:off x="316390" y="902213"/>
            <a:ext cx="8401050" cy="4564006"/>
          </a:xfrm>
          <a:prstGeom prst="rect">
            <a:avLst/>
          </a:prstGeom>
          <a:noFill/>
        </p:spPr>
        <p:txBody>
          <a:bodyPr wrap="square" rtlCol="0">
            <a:spAutoFit/>
          </a:bodyPr>
          <a:lstStyle/>
          <a:p>
            <a:pPr>
              <a:lnSpc>
                <a:spcPct val="110000"/>
              </a:lnSpc>
              <a:spcAft>
                <a:spcPts val="900"/>
              </a:spcAft>
            </a:pPr>
            <a:r>
              <a:rPr lang="en-US" dirty="0">
                <a:solidFill>
                  <a:srgbClr val="5B6770"/>
                </a:solidFill>
                <a:latin typeface="Whitney Book" pitchFamily="2" charset="0"/>
              </a:rPr>
              <a:t>When optimizing on </a:t>
            </a:r>
            <a:r>
              <a:rPr lang="en-US" i="1" dirty="0">
                <a:solidFill>
                  <a:srgbClr val="5B6770"/>
                </a:solidFill>
                <a:latin typeface="Whitney Book" pitchFamily="2" charset="0"/>
              </a:rPr>
              <a:t>clicks</a:t>
            </a:r>
            <a:r>
              <a:rPr lang="en-US" dirty="0">
                <a:solidFill>
                  <a:srgbClr val="5B6770"/>
                </a:solidFill>
                <a:latin typeface="Whitney Book" pitchFamily="2" charset="0"/>
              </a:rPr>
              <a:t>:</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Replicated previous results</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Evidence of divergent delivery</a:t>
            </a:r>
          </a:p>
          <a:p>
            <a:pPr marL="6286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The robot ad was shown to more men than women</a:t>
            </a:r>
          </a:p>
          <a:p>
            <a:pPr marL="6286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Men were more likely to click the robot ad</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Evidence of divergent reactions</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a:p>
            <a:pPr>
              <a:lnSpc>
                <a:spcPct val="110000"/>
              </a:lnSpc>
              <a:spcAft>
                <a:spcPts val="900"/>
              </a:spcAft>
            </a:pPr>
            <a:r>
              <a:rPr lang="en-CA" i="1" dirty="0">
                <a:solidFill>
                  <a:srgbClr val="5B6770"/>
                </a:solidFill>
                <a:latin typeface="Whitney Book" pitchFamily="2" charset="0"/>
              </a:rPr>
              <a:t>In short, OPS do not test “A” vs “B”. They test “A + optimization A + reactions A” vs “B + optimization B + reactions B”.</a:t>
            </a:r>
          </a:p>
          <a:p>
            <a:pPr>
              <a:lnSpc>
                <a:spcPct val="110000"/>
              </a:lnSpc>
              <a:spcAft>
                <a:spcPts val="900"/>
              </a:spcAft>
            </a:pPr>
            <a:endParaRPr lang="en-CA" i="1" dirty="0">
              <a:solidFill>
                <a:srgbClr val="5B6770"/>
              </a:solidFill>
              <a:latin typeface="Whitney Book" pitchFamily="2" charset="0"/>
            </a:endParaRPr>
          </a:p>
          <a:p>
            <a:pPr>
              <a:lnSpc>
                <a:spcPct val="110000"/>
              </a:lnSpc>
              <a:spcAft>
                <a:spcPts val="900"/>
              </a:spcAft>
            </a:pPr>
            <a:r>
              <a:rPr lang="en-CA" sz="2400" b="1" dirty="0">
                <a:solidFill>
                  <a:srgbClr val="5B6770"/>
                </a:solidFill>
                <a:latin typeface="Whitney Book" pitchFamily="2" charset="0"/>
              </a:rPr>
              <a:t>Is this a problem or not? When? Why? </a:t>
            </a:r>
            <a:endParaRPr lang="en-US" sz="2400" b="1" dirty="0">
              <a:solidFill>
                <a:srgbClr val="5B6770"/>
              </a:solidFill>
              <a:latin typeface="Whitney Book" pitchFamily="2" charset="0"/>
            </a:endParaRPr>
          </a:p>
        </p:txBody>
      </p:sp>
    </p:spTree>
    <p:extLst>
      <p:ext uri="{BB962C8B-B14F-4D97-AF65-F5344CB8AC3E}">
        <p14:creationId xmlns:p14="http://schemas.microsoft.com/office/powerpoint/2010/main" val="3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333252"/>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Case Study: Takeaways</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1047997"/>
            <a:ext cx="8401050" cy="2482346"/>
          </a:xfrm>
          <a:prstGeom prst="rect">
            <a:avLst/>
          </a:prstGeom>
          <a:noFill/>
        </p:spPr>
        <p:txBody>
          <a:bodyPr wrap="square" rtlCol="0">
            <a:spAutoFit/>
          </a:bodyPr>
          <a:lstStyle/>
          <a:p>
            <a:pPr>
              <a:lnSpc>
                <a:spcPct val="110000"/>
              </a:lnSpc>
              <a:spcAft>
                <a:spcPts val="900"/>
              </a:spcAft>
            </a:pPr>
            <a:r>
              <a:rPr lang="en-US" dirty="0">
                <a:solidFill>
                  <a:srgbClr val="5B6770"/>
                </a:solidFill>
                <a:latin typeface="Whitney Book" pitchFamily="2" charset="0"/>
              </a:rPr>
              <a:t>When optimizing on </a:t>
            </a:r>
            <a:r>
              <a:rPr lang="en-US" i="1" dirty="0">
                <a:solidFill>
                  <a:srgbClr val="5B6770"/>
                </a:solidFill>
                <a:latin typeface="Whitney Book" pitchFamily="2" charset="0"/>
              </a:rPr>
              <a:t>impressions</a:t>
            </a:r>
            <a:r>
              <a:rPr lang="en-US" dirty="0">
                <a:solidFill>
                  <a:srgbClr val="5B6770"/>
                </a:solidFill>
                <a:latin typeface="Whitney Book" pitchFamily="2" charset="0"/>
              </a:rPr>
              <a:t> or </a:t>
            </a:r>
            <a:r>
              <a:rPr lang="en-US" i="1" dirty="0">
                <a:solidFill>
                  <a:srgbClr val="5B6770"/>
                </a:solidFill>
                <a:latin typeface="Whitney Book" pitchFamily="2" charset="0"/>
              </a:rPr>
              <a:t>capped reach</a:t>
            </a:r>
            <a:r>
              <a:rPr lang="en-US" dirty="0">
                <a:solidFill>
                  <a:srgbClr val="5B6770"/>
                </a:solidFill>
                <a:latin typeface="Whitney Book" pitchFamily="2" charset="0"/>
              </a:rPr>
              <a:t>:</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Very low click through rates (below industry standards)</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Null results</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Targeting may be optimized for users </a:t>
            </a:r>
            <a:r>
              <a:rPr lang="en-US" i="1" dirty="0">
                <a:solidFill>
                  <a:srgbClr val="5B6770"/>
                </a:solidFill>
                <a:latin typeface="Whitney Book" pitchFamily="2" charset="0"/>
              </a:rPr>
              <a:t>unlikely</a:t>
            </a:r>
            <a:r>
              <a:rPr lang="en-US" dirty="0">
                <a:solidFill>
                  <a:srgbClr val="5B6770"/>
                </a:solidFill>
                <a:latin typeface="Whitney Book" pitchFamily="2" charset="0"/>
              </a:rPr>
              <a:t> to click</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No evidence of divergent delivery (but may still happen on </a:t>
            </a:r>
            <a:r>
              <a:rPr lang="en-US" dirty="0" err="1">
                <a:solidFill>
                  <a:srgbClr val="5B6770"/>
                </a:solidFill>
                <a:latin typeface="Whitney Book" pitchFamily="2" charset="0"/>
              </a:rPr>
              <a:t>unobservables</a:t>
            </a:r>
            <a:r>
              <a:rPr lang="en-US" dirty="0">
                <a:solidFill>
                  <a:srgbClr val="5B6770"/>
                </a:solidFill>
                <a:latin typeface="Whitney Book" pitchFamily="2" charset="0"/>
              </a:rPr>
              <a:t>)</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spTree>
    <p:extLst>
      <p:ext uri="{BB962C8B-B14F-4D97-AF65-F5344CB8AC3E}">
        <p14:creationId xmlns:p14="http://schemas.microsoft.com/office/powerpoint/2010/main" val="897835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200396" y="250125"/>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OPS: Review of Current Practice</a:t>
            </a:r>
          </a:p>
        </p:txBody>
      </p:sp>
      <p:sp>
        <p:nvSpPr>
          <p:cNvPr id="3" name="TextBox 2">
            <a:extLst>
              <a:ext uri="{FF2B5EF4-FFF2-40B4-BE49-F238E27FC236}">
                <a16:creationId xmlns:a16="http://schemas.microsoft.com/office/drawing/2014/main" id="{C2818A42-AABA-6D40-A4C2-DB75A33E6B8B}"/>
              </a:ext>
            </a:extLst>
          </p:cNvPr>
          <p:cNvSpPr txBox="1"/>
          <p:nvPr/>
        </p:nvSpPr>
        <p:spPr>
          <a:xfrm>
            <a:off x="200396" y="821345"/>
            <a:ext cx="8401050" cy="3091744"/>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We reviewed and coded of all 133 OPS published in academic research (through 2023)</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CTR is a dependent variable in 98% of studies, yet the exact operationalization of CTR varies significantly: </a:t>
            </a:r>
          </a:p>
          <a:p>
            <a:pPr marL="6286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Numerator: “total clicks” vs “unique clicks” </a:t>
            </a:r>
          </a:p>
          <a:p>
            <a:pPr marL="6286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Denominator: “reach” vs “impressions” </a:t>
            </a:r>
          </a:p>
          <a:p>
            <a:pPr marL="6286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64% Not reported</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19% preregistered</a:t>
            </a:r>
          </a:p>
        </p:txBody>
      </p:sp>
    </p:spTree>
    <p:extLst>
      <p:ext uri="{BB962C8B-B14F-4D97-AF65-F5344CB8AC3E}">
        <p14:creationId xmlns:p14="http://schemas.microsoft.com/office/powerpoint/2010/main" val="1315489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19149" y="223982"/>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Review of Current Practice</a:t>
            </a:r>
          </a:p>
        </p:txBody>
      </p:sp>
      <p:graphicFrame>
        <p:nvGraphicFramePr>
          <p:cNvPr id="5" name="Table 4">
            <a:extLst>
              <a:ext uri="{FF2B5EF4-FFF2-40B4-BE49-F238E27FC236}">
                <a16:creationId xmlns:a16="http://schemas.microsoft.com/office/drawing/2014/main" id="{049AFF6B-A4A0-4729-8337-84354EEA625A}"/>
              </a:ext>
            </a:extLst>
          </p:cNvPr>
          <p:cNvGraphicFramePr>
            <a:graphicFrameLocks noGrp="1"/>
          </p:cNvGraphicFramePr>
          <p:nvPr>
            <p:extLst>
              <p:ext uri="{D42A27DB-BD31-4B8C-83A1-F6EECF244321}">
                <p14:modId xmlns:p14="http://schemas.microsoft.com/office/powerpoint/2010/main" val="1168778766"/>
              </p:ext>
            </p:extLst>
          </p:nvPr>
        </p:nvGraphicFramePr>
        <p:xfrm>
          <a:off x="269801" y="670254"/>
          <a:ext cx="8621848" cy="4420302"/>
        </p:xfrm>
        <a:graphic>
          <a:graphicData uri="http://schemas.openxmlformats.org/drawingml/2006/table">
            <a:tbl>
              <a:tblPr firstRow="1" bandRow="1">
                <a:tableStyleId>{5C22544A-7EE6-4342-B048-85BDC9FD1C3A}</a:tableStyleId>
              </a:tblPr>
              <a:tblGrid>
                <a:gridCol w="4310924">
                  <a:extLst>
                    <a:ext uri="{9D8B030D-6E8A-4147-A177-3AD203B41FA5}">
                      <a16:colId xmlns:a16="http://schemas.microsoft.com/office/drawing/2014/main" val="4247479365"/>
                    </a:ext>
                  </a:extLst>
                </a:gridCol>
                <a:gridCol w="4310924">
                  <a:extLst>
                    <a:ext uri="{9D8B030D-6E8A-4147-A177-3AD203B41FA5}">
                      <a16:colId xmlns:a16="http://schemas.microsoft.com/office/drawing/2014/main" val="1779427668"/>
                    </a:ext>
                  </a:extLst>
                </a:gridCol>
              </a:tblGrid>
              <a:tr h="934412">
                <a:tc>
                  <a:txBody>
                    <a:bodyPr/>
                    <a:lstStyle/>
                    <a:p>
                      <a:pPr algn="ctr"/>
                      <a:r>
                        <a:rPr lang="en-US" sz="2400" dirty="0"/>
                        <a:t>Generally Desirable Practices</a:t>
                      </a:r>
                    </a:p>
                  </a:txBody>
                  <a:tcPr/>
                </a:tc>
                <a:tc>
                  <a:txBody>
                    <a:bodyPr/>
                    <a:lstStyle/>
                    <a:p>
                      <a:pPr algn="ctr"/>
                      <a:r>
                        <a:rPr lang="en-US" sz="2400" dirty="0"/>
                        <a:t>Generally Problematic Practices</a:t>
                      </a:r>
                    </a:p>
                  </a:txBody>
                  <a:tcPr/>
                </a:tc>
                <a:extLst>
                  <a:ext uri="{0D108BD9-81ED-4DB2-BD59-A6C34878D82A}">
                    <a16:rowId xmlns:a16="http://schemas.microsoft.com/office/drawing/2014/main" val="4221176962"/>
                  </a:ext>
                </a:extLst>
              </a:tr>
              <a:tr h="797298">
                <a:tc>
                  <a:txBody>
                    <a:bodyPr/>
                    <a:lstStyle/>
                    <a:p>
                      <a:pPr algn="l"/>
                      <a:r>
                        <a:rPr lang="en-US" sz="2000" dirty="0"/>
                        <a:t>18% </a:t>
                      </a:r>
                      <a:r>
                        <a:rPr lang="en-US" sz="1600" dirty="0"/>
                        <a:t>- Discuss the lack of (true) randomization</a:t>
                      </a:r>
                      <a:endParaRPr lang="en-US" sz="2000" dirty="0"/>
                    </a:p>
                  </a:txBody>
                  <a:tcPr/>
                </a:tc>
                <a:tc>
                  <a:txBody>
                    <a:bodyPr/>
                    <a:lstStyle/>
                    <a:p>
                      <a:pPr algn="l"/>
                      <a:r>
                        <a:rPr lang="en-US" sz="2000" dirty="0"/>
                        <a:t>62% - </a:t>
                      </a:r>
                      <a:r>
                        <a:rPr lang="en-US" sz="1600" dirty="0"/>
                        <a:t>Label the study as an experiment</a:t>
                      </a:r>
                      <a:endParaRPr lang="en-US" sz="2000" dirty="0"/>
                    </a:p>
                  </a:txBody>
                  <a:tcPr/>
                </a:tc>
                <a:extLst>
                  <a:ext uri="{0D108BD9-81ED-4DB2-BD59-A6C34878D82A}">
                    <a16:rowId xmlns:a16="http://schemas.microsoft.com/office/drawing/2014/main" val="915449309"/>
                  </a:ext>
                </a:extLst>
              </a:tr>
              <a:tr h="797298">
                <a:tc>
                  <a:txBody>
                    <a:bodyPr/>
                    <a:lstStyle/>
                    <a:p>
                      <a:pPr algn="l"/>
                      <a:r>
                        <a:rPr lang="en-US" sz="2000" dirty="0"/>
                        <a:t>81% - </a:t>
                      </a:r>
                      <a:r>
                        <a:rPr lang="en-US" sz="1600" dirty="0"/>
                        <a:t>Stated purpose is to improve external/ecological validity or realism</a:t>
                      </a:r>
                      <a:endParaRPr lang="en-US" sz="2000" dirty="0"/>
                    </a:p>
                  </a:txBody>
                  <a:tcPr/>
                </a:tc>
                <a:tc>
                  <a:txBody>
                    <a:bodyPr/>
                    <a:lstStyle/>
                    <a:p>
                      <a:pPr algn="l"/>
                      <a:r>
                        <a:rPr lang="en-US" sz="2000" dirty="0"/>
                        <a:t>53% - </a:t>
                      </a:r>
                      <a:r>
                        <a:rPr lang="en-US" sz="1600" dirty="0"/>
                        <a:t>Describe the OPS as offering (true) randomization</a:t>
                      </a:r>
                      <a:endParaRPr lang="en-US" sz="2000" dirty="0"/>
                    </a:p>
                  </a:txBody>
                  <a:tcPr/>
                </a:tc>
                <a:extLst>
                  <a:ext uri="{0D108BD9-81ED-4DB2-BD59-A6C34878D82A}">
                    <a16:rowId xmlns:a16="http://schemas.microsoft.com/office/drawing/2014/main" val="4096624872"/>
                  </a:ext>
                </a:extLst>
              </a:tr>
              <a:tr h="1093996">
                <a:tc>
                  <a:txBody>
                    <a:bodyPr/>
                    <a:lstStyle/>
                    <a:p>
                      <a:pPr algn="l"/>
                      <a:r>
                        <a:rPr lang="en-US" sz="2000" dirty="0"/>
                        <a:t>5% - </a:t>
                      </a:r>
                      <a:r>
                        <a:rPr lang="en-US" sz="1600" dirty="0"/>
                        <a:t>Stated purpose is to test the combined effect of ad creatives and the algorithms delivering them</a:t>
                      </a:r>
                      <a:endParaRPr lang="en-US" sz="2000" dirty="0"/>
                    </a:p>
                  </a:txBody>
                  <a:tcPr/>
                </a:tc>
                <a:tc>
                  <a:txBody>
                    <a:bodyPr/>
                    <a:lstStyle/>
                    <a:p>
                      <a:pPr algn="l"/>
                      <a:r>
                        <a:rPr lang="en-US" sz="2000" dirty="0"/>
                        <a:t>71% - </a:t>
                      </a:r>
                      <a:r>
                        <a:rPr lang="en-US" sz="1600" dirty="0"/>
                        <a:t>Stated purpose is to test theory</a:t>
                      </a:r>
                      <a:endParaRPr lang="en-US" sz="2000" dirty="0"/>
                    </a:p>
                  </a:txBody>
                  <a:tcPr/>
                </a:tc>
                <a:extLst>
                  <a:ext uri="{0D108BD9-81ED-4DB2-BD59-A6C34878D82A}">
                    <a16:rowId xmlns:a16="http://schemas.microsoft.com/office/drawing/2014/main" val="2022962420"/>
                  </a:ext>
                </a:extLst>
              </a:tr>
              <a:tr h="797298">
                <a:tc>
                  <a:txBody>
                    <a:bodyPr/>
                    <a:lstStyle/>
                    <a:p>
                      <a:pPr algn="l"/>
                      <a:r>
                        <a:rPr lang="en-US" sz="2000" dirty="0"/>
                        <a:t>6% - </a:t>
                      </a:r>
                      <a:r>
                        <a:rPr lang="en-US" sz="1600" dirty="0"/>
                        <a:t>Stated purpose is to learn which ad attributes work best on this platform</a:t>
                      </a:r>
                      <a:endParaRPr lang="en-US" sz="2000" dirty="0"/>
                    </a:p>
                  </a:txBody>
                  <a:tcPr/>
                </a:tc>
                <a:tc>
                  <a:txBody>
                    <a:bodyPr/>
                    <a:lstStyle/>
                    <a:p>
                      <a:pPr algn="l"/>
                      <a:r>
                        <a:rPr lang="en-US" sz="2000" dirty="0"/>
                        <a:t>74% - </a:t>
                      </a:r>
                      <a:r>
                        <a:rPr lang="en-US" sz="1600" dirty="0"/>
                        <a:t>Use explicitly causal language</a:t>
                      </a:r>
                      <a:endParaRPr lang="en-US" sz="2000" dirty="0"/>
                    </a:p>
                  </a:txBody>
                  <a:tcPr/>
                </a:tc>
                <a:extLst>
                  <a:ext uri="{0D108BD9-81ED-4DB2-BD59-A6C34878D82A}">
                    <a16:rowId xmlns:a16="http://schemas.microsoft.com/office/drawing/2014/main" val="603904082"/>
                  </a:ext>
                </a:extLst>
              </a:tr>
            </a:tbl>
          </a:graphicData>
        </a:graphic>
      </p:graphicFrame>
    </p:spTree>
    <p:extLst>
      <p:ext uri="{BB962C8B-B14F-4D97-AF65-F5344CB8AC3E}">
        <p14:creationId xmlns:p14="http://schemas.microsoft.com/office/powerpoint/2010/main" val="309925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851259-6BE9-4BAD-BB04-9EB249CC0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4" y="1301495"/>
            <a:ext cx="8900272" cy="4255009"/>
          </a:xfrm>
          <a:prstGeom prst="rect">
            <a:avLst/>
          </a:prstGeom>
        </p:spPr>
      </p:pic>
    </p:spTree>
    <p:extLst>
      <p:ext uri="{BB962C8B-B14F-4D97-AF65-F5344CB8AC3E}">
        <p14:creationId xmlns:p14="http://schemas.microsoft.com/office/powerpoint/2010/main" val="114566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8C9B-3F04-0BEF-DB84-02073F78C0A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26D35C-1D3B-B43E-0635-8DB3B0D5B10B}"/>
              </a:ext>
            </a:extLst>
          </p:cNvPr>
          <p:cNvSpPr>
            <a:spLocks noGrp="1"/>
          </p:cNvSpPr>
          <p:nvPr>
            <p:ph type="sldNum" sz="quarter" idx="11"/>
          </p:nvPr>
        </p:nvSpPr>
        <p:spPr>
          <a:xfrm>
            <a:off x="2882900" y="6448424"/>
            <a:ext cx="3086100" cy="365125"/>
          </a:xfrm>
        </p:spPr>
        <p:txBody>
          <a:bodyPr/>
          <a:lstStyle/>
          <a:p>
            <a:fld id="{DD253308-F9C5-4FCB-8415-6DEE77C16A35}" type="slidenum">
              <a:rPr lang="en-US" smtClean="0"/>
              <a:pPr/>
              <a:t>5</a:t>
            </a:fld>
            <a:endParaRPr lang="en-US"/>
          </a:p>
        </p:txBody>
      </p:sp>
      <p:sp>
        <p:nvSpPr>
          <p:cNvPr id="11" name="Rectangle 10">
            <a:extLst>
              <a:ext uri="{FF2B5EF4-FFF2-40B4-BE49-F238E27FC236}">
                <a16:creationId xmlns:a16="http://schemas.microsoft.com/office/drawing/2014/main" id="{05700B26-2BC9-DFFA-92CE-4B8E7978741A}"/>
              </a:ext>
            </a:extLst>
          </p:cNvPr>
          <p:cNvSpPr/>
          <p:nvPr/>
        </p:nvSpPr>
        <p:spPr>
          <a:xfrm>
            <a:off x="998445" y="1432111"/>
            <a:ext cx="695885" cy="27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F825328B-0ECF-FF2F-D1A9-75B9755E51CC}"/>
              </a:ext>
            </a:extLst>
          </p:cNvPr>
          <p:cNvSpPr txBox="1">
            <a:spLocks/>
          </p:cNvSpPr>
          <p:nvPr/>
        </p:nvSpPr>
        <p:spPr>
          <a:xfrm>
            <a:off x="628650" y="187414"/>
            <a:ext cx="7886700" cy="690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err="1">
                <a:solidFill>
                  <a:srgbClr val="78BE20"/>
                </a:solidFill>
                <a:latin typeface="Calibri"/>
                <a:cs typeface="Arial" panose="020B0604020202020204" pitchFamily="34" charset="0"/>
              </a:rPr>
              <a:t>What</a:t>
            </a:r>
            <a:r>
              <a:rPr lang="fr-FR" sz="2800" b="1" dirty="0">
                <a:solidFill>
                  <a:srgbClr val="78BE20"/>
                </a:solidFill>
                <a:latin typeface="Calibri"/>
                <a:cs typeface="Arial" panose="020B0604020202020204" pitchFamily="34" charset="0"/>
              </a:rPr>
              <a:t> </a:t>
            </a:r>
            <a:r>
              <a:rPr lang="fr-FR" sz="2800" b="1" dirty="0" err="1">
                <a:solidFill>
                  <a:srgbClr val="78BE20"/>
                </a:solidFill>
                <a:latin typeface="Calibri"/>
                <a:cs typeface="Arial" panose="020B0604020202020204" pitchFamily="34" charset="0"/>
              </a:rPr>
              <a:t>is</a:t>
            </a:r>
            <a:r>
              <a:rPr lang="fr-FR" sz="2800" b="1" dirty="0">
                <a:solidFill>
                  <a:srgbClr val="78BE20"/>
                </a:solidFill>
                <a:latin typeface="Calibri"/>
                <a:cs typeface="Arial" panose="020B0604020202020204" pitchFamily="34" charset="0"/>
              </a:rPr>
              <a:t> AB </a:t>
            </a:r>
            <a:r>
              <a:rPr lang="fr-FR" sz="2800" b="1" dirty="0" err="1">
                <a:solidFill>
                  <a:srgbClr val="78BE20"/>
                </a:solidFill>
                <a:latin typeface="Calibri"/>
                <a:cs typeface="Arial" panose="020B0604020202020204" pitchFamily="34" charset="0"/>
              </a:rPr>
              <a:t>Testing</a:t>
            </a:r>
            <a:r>
              <a:rPr lang="fr-FR" sz="2800" b="1" dirty="0">
                <a:solidFill>
                  <a:srgbClr val="78BE20"/>
                </a:solidFill>
                <a:latin typeface="Calibri"/>
                <a:cs typeface="Arial" panose="020B0604020202020204" pitchFamily="34" charset="0"/>
              </a:rPr>
              <a:t>?</a:t>
            </a:r>
          </a:p>
        </p:txBody>
      </p:sp>
      <p:sp>
        <p:nvSpPr>
          <p:cNvPr id="4" name="TextBox 3">
            <a:extLst>
              <a:ext uri="{FF2B5EF4-FFF2-40B4-BE49-F238E27FC236}">
                <a16:creationId xmlns:a16="http://schemas.microsoft.com/office/drawing/2014/main" id="{FEB8A982-9741-1391-764F-733DF07F1206}"/>
              </a:ext>
            </a:extLst>
          </p:cNvPr>
          <p:cNvSpPr txBox="1"/>
          <p:nvPr/>
        </p:nvSpPr>
        <p:spPr>
          <a:xfrm>
            <a:off x="3538495" y="1259160"/>
            <a:ext cx="1902637" cy="369332"/>
          </a:xfrm>
          <a:prstGeom prst="rect">
            <a:avLst/>
          </a:prstGeom>
          <a:noFill/>
        </p:spPr>
        <p:txBody>
          <a:bodyPr wrap="none" rtlCol="0">
            <a:spAutoFit/>
          </a:bodyPr>
          <a:lstStyle/>
          <a:p>
            <a:r>
              <a:rPr lang="fr-FR" dirty="0"/>
              <a:t>Facebook A/B Test</a:t>
            </a:r>
            <a:endParaRPr lang="en-US" dirty="0"/>
          </a:p>
        </p:txBody>
      </p:sp>
      <p:pic>
        <p:nvPicPr>
          <p:cNvPr id="2" name="Picture 1">
            <a:extLst>
              <a:ext uri="{FF2B5EF4-FFF2-40B4-BE49-F238E27FC236}">
                <a16:creationId xmlns:a16="http://schemas.microsoft.com/office/drawing/2014/main" id="{6A2D2328-47AC-C840-CBEF-4DC05DC5B529}"/>
              </a:ext>
            </a:extLst>
          </p:cNvPr>
          <p:cNvPicPr>
            <a:picLocks noChangeAspect="1"/>
          </p:cNvPicPr>
          <p:nvPr/>
        </p:nvPicPr>
        <p:blipFill>
          <a:blip r:embed="rId3"/>
          <a:stretch>
            <a:fillRect/>
          </a:stretch>
        </p:blipFill>
        <p:spPr>
          <a:xfrm>
            <a:off x="5654339" y="1214548"/>
            <a:ext cx="2397990" cy="3862026"/>
          </a:xfrm>
          <a:prstGeom prst="rect">
            <a:avLst/>
          </a:prstGeom>
        </p:spPr>
      </p:pic>
      <p:pic>
        <p:nvPicPr>
          <p:cNvPr id="3" name="Picture 2">
            <a:extLst>
              <a:ext uri="{FF2B5EF4-FFF2-40B4-BE49-F238E27FC236}">
                <a16:creationId xmlns:a16="http://schemas.microsoft.com/office/drawing/2014/main" id="{DA9BF71F-DF61-D0A7-4C0E-1695E9D27ECB}"/>
              </a:ext>
            </a:extLst>
          </p:cNvPr>
          <p:cNvPicPr>
            <a:picLocks noChangeAspect="1"/>
          </p:cNvPicPr>
          <p:nvPr/>
        </p:nvPicPr>
        <p:blipFill>
          <a:blip r:embed="rId4"/>
          <a:stretch>
            <a:fillRect/>
          </a:stretch>
        </p:blipFill>
        <p:spPr>
          <a:xfrm>
            <a:off x="1082339" y="1184843"/>
            <a:ext cx="2408563" cy="3891731"/>
          </a:xfrm>
          <a:prstGeom prst="rect">
            <a:avLst/>
          </a:prstGeom>
        </p:spPr>
      </p:pic>
      <p:sp>
        <p:nvSpPr>
          <p:cNvPr id="6" name="object 6">
            <a:extLst>
              <a:ext uri="{FF2B5EF4-FFF2-40B4-BE49-F238E27FC236}">
                <a16:creationId xmlns:a16="http://schemas.microsoft.com/office/drawing/2014/main" id="{87750A64-6EFB-7FF8-AD3E-1BBC1987A4E0}"/>
              </a:ext>
            </a:extLst>
          </p:cNvPr>
          <p:cNvSpPr txBox="1"/>
          <p:nvPr/>
        </p:nvSpPr>
        <p:spPr>
          <a:xfrm>
            <a:off x="628650" y="5338943"/>
            <a:ext cx="8070177" cy="934230"/>
          </a:xfrm>
          <a:prstGeom prst="rect">
            <a:avLst/>
          </a:prstGeom>
        </p:spPr>
        <p:txBody>
          <a:bodyPr vert="horz" wrap="square" lIns="0" tIns="33655" rIns="0" bIns="0" rtlCol="0">
            <a:spAutoFit/>
          </a:bodyPr>
          <a:lstStyle/>
          <a:p>
            <a:pPr marL="63500" algn="ctr">
              <a:spcBef>
                <a:spcPts val="265"/>
              </a:spcBef>
              <a:tabLst>
                <a:tab pos="405765" algn="l"/>
                <a:tab pos="406400" algn="l"/>
              </a:tabLst>
            </a:pPr>
            <a:r>
              <a:rPr lang="en-US" altLang="zh-CN" sz="2800" b="1" spc="30" dirty="0">
                <a:solidFill>
                  <a:schemeClr val="tx1">
                    <a:lumMod val="75000"/>
                    <a:lumOff val="25000"/>
                  </a:schemeClr>
                </a:solidFill>
                <a:latin typeface="Tahoma" panose="020B0604030504040204"/>
                <a:cs typeface="Tahoma" panose="020B0604030504040204"/>
              </a:rPr>
              <a:t>CTR</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0.88%</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 CTR</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1.13%</a:t>
            </a:r>
          </a:p>
          <a:p>
            <a:pPr marL="63500" algn="ctr">
              <a:spcBef>
                <a:spcPts val="265"/>
              </a:spcBef>
              <a:tabLst>
                <a:tab pos="405765" algn="l"/>
                <a:tab pos="406400" algn="l"/>
              </a:tabLst>
            </a:pPr>
            <a:r>
              <a:rPr lang="en-US" altLang="zh-CN" sz="2800" b="1" i="1" spc="30" dirty="0">
                <a:solidFill>
                  <a:schemeClr val="tx1">
                    <a:lumMod val="75000"/>
                    <a:lumOff val="25000"/>
                  </a:schemeClr>
                </a:solidFill>
                <a:latin typeface="Tahoma" panose="020B0604030504040204"/>
                <a:cs typeface="Tahoma" panose="020B0604030504040204"/>
              </a:rPr>
              <a:t>p</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&lt;</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.001</a:t>
            </a:r>
          </a:p>
        </p:txBody>
      </p:sp>
    </p:spTree>
    <p:extLst>
      <p:ext uri="{BB962C8B-B14F-4D97-AF65-F5344CB8AC3E}">
        <p14:creationId xmlns:p14="http://schemas.microsoft.com/office/powerpoint/2010/main" val="28999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443406"/>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Online Platform Studies: Summary</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1129457"/>
            <a:ext cx="8401050" cy="2759345"/>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OPS are one type of AB Test, but they are not a true experiment</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If your goal is to learn what works best </a:t>
            </a:r>
            <a:r>
              <a:rPr lang="en-US" sz="2400" i="1" dirty="0">
                <a:solidFill>
                  <a:srgbClr val="5B6770"/>
                </a:solidFill>
                <a:latin typeface="Whitney Book" pitchFamily="2" charset="0"/>
              </a:rPr>
              <a:t>on that platform only</a:t>
            </a:r>
            <a:r>
              <a:rPr lang="en-US" sz="2400" dirty="0">
                <a:solidFill>
                  <a:srgbClr val="5B6770"/>
                </a:solidFill>
                <a:latin typeface="Whitney Book" pitchFamily="2" charset="0"/>
              </a:rPr>
              <a:t>, OPS can be great</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If you want to learn more generally about your ads, customers, and products, OPS are problematic</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spTree>
    <p:extLst>
      <p:ext uri="{BB962C8B-B14F-4D97-AF65-F5344CB8AC3E}">
        <p14:creationId xmlns:p14="http://schemas.microsoft.com/office/powerpoint/2010/main" val="4063531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5F0768-C47E-4480-A1C2-10B259106CE3}"/>
              </a:ext>
            </a:extLst>
          </p:cNvPr>
          <p:cNvSpPr>
            <a:spLocks noGrp="1"/>
          </p:cNvSpPr>
          <p:nvPr>
            <p:ph type="sldNum" sz="quarter" idx="12"/>
          </p:nvPr>
        </p:nvSpPr>
        <p:spPr/>
        <p:txBody>
          <a:bodyPr/>
          <a:lstStyle/>
          <a:p>
            <a:fld id="{85B6D278-2D89-4D60-B247-E6E241EC86AF}" type="slidenum">
              <a:rPr lang="fr-CA" smtClean="0"/>
              <a:pPr/>
              <a:t>51</a:t>
            </a:fld>
            <a:endParaRPr lang="fr-CA"/>
          </a:p>
        </p:txBody>
      </p:sp>
      <p:pic>
        <p:nvPicPr>
          <p:cNvPr id="4" name="Picture 3">
            <a:extLst>
              <a:ext uri="{FF2B5EF4-FFF2-40B4-BE49-F238E27FC236}">
                <a16:creationId xmlns:a16="http://schemas.microsoft.com/office/drawing/2014/main" id="{A36633CB-D249-490E-88C0-3E6400A9D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8" y="-29468"/>
            <a:ext cx="9144000" cy="5372100"/>
          </a:xfrm>
          <a:prstGeom prst="rect">
            <a:avLst/>
          </a:prstGeom>
        </p:spPr>
      </p:pic>
    </p:spTree>
    <p:extLst>
      <p:ext uri="{BB962C8B-B14F-4D97-AF65-F5344CB8AC3E}">
        <p14:creationId xmlns:p14="http://schemas.microsoft.com/office/powerpoint/2010/main" val="2502908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289026"/>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In practice, AB Tests often lie about p-values</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840075"/>
            <a:ext cx="8801100" cy="6180282"/>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the “p-value” is (roughly) the chance that we saw a difference by chance</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normally we say we need </a:t>
            </a:r>
            <a:r>
              <a:rPr lang="en-US" sz="2400" i="1" dirty="0">
                <a:solidFill>
                  <a:srgbClr val="5B6770"/>
                </a:solidFill>
                <a:latin typeface="Whitney Book" pitchFamily="2" charset="0"/>
              </a:rPr>
              <a:t>p</a:t>
            </a:r>
            <a:r>
              <a:rPr lang="en-US" sz="2400" dirty="0">
                <a:solidFill>
                  <a:srgbClr val="5B6770"/>
                </a:solidFill>
                <a:latin typeface="Whitney Book" pitchFamily="2" charset="0"/>
              </a:rPr>
              <a:t> &lt; .05 to say a result is reliable</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however, people like significant results better, so people and software often use “questionable research practices” (QRPs) to make p-values lower than they should be</a:t>
            </a:r>
          </a:p>
          <a:p>
            <a:pPr>
              <a:lnSpc>
                <a:spcPct val="110000"/>
              </a:lnSpc>
              <a:spcAft>
                <a:spcPts val="900"/>
              </a:spcAft>
            </a:pPr>
            <a:r>
              <a:rPr lang="en-US" sz="2400" dirty="0">
                <a:solidFill>
                  <a:srgbClr val="5B6770"/>
                </a:solidFill>
                <a:latin typeface="Whitney Book" pitchFamily="2" charset="0"/>
              </a:rPr>
              <a:t>For example:</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only reporting tests that “worked”, measures that “worked”, or subgroups that “worked”</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using “one-tailed” tests</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optional stopping rules for data collection</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adding “covariates” to the data analysis until the key result is </a:t>
            </a:r>
            <a:r>
              <a:rPr lang="en-US" sz="2400" i="1" dirty="0">
                <a:solidFill>
                  <a:srgbClr val="5B6770"/>
                </a:solidFill>
                <a:latin typeface="Whitney Book" pitchFamily="2" charset="0"/>
              </a:rPr>
              <a:t>p</a:t>
            </a:r>
            <a:r>
              <a:rPr lang="en-US" sz="2400" dirty="0">
                <a:solidFill>
                  <a:srgbClr val="5B6770"/>
                </a:solidFill>
                <a:latin typeface="Whitney Book" pitchFamily="2" charset="0"/>
              </a:rPr>
              <a:t>&lt;.05</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spTree>
    <p:extLst>
      <p:ext uri="{BB962C8B-B14F-4D97-AF65-F5344CB8AC3E}">
        <p14:creationId xmlns:p14="http://schemas.microsoft.com/office/powerpoint/2010/main" val="2630005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BCA2F4-2921-4829-8DDD-0C4C2D922739}"/>
              </a:ext>
            </a:extLst>
          </p:cNvPr>
          <p:cNvSpPr txBox="1"/>
          <p:nvPr/>
        </p:nvSpPr>
        <p:spPr>
          <a:xfrm>
            <a:off x="0" y="6508752"/>
            <a:ext cx="3480440" cy="369332"/>
          </a:xfrm>
          <a:prstGeom prst="rect">
            <a:avLst/>
          </a:prstGeom>
          <a:noFill/>
        </p:spPr>
        <p:txBody>
          <a:bodyPr wrap="none" rtlCol="0">
            <a:spAutoFit/>
          </a:bodyPr>
          <a:lstStyle/>
          <a:p>
            <a:r>
              <a:rPr lang="en-US" dirty="0"/>
              <a:t>Nelson, Simmons, </a:t>
            </a:r>
            <a:r>
              <a:rPr lang="en-US" dirty="0" err="1"/>
              <a:t>Simonsohn</a:t>
            </a:r>
            <a:r>
              <a:rPr lang="en-US" dirty="0"/>
              <a:t> 2018</a:t>
            </a:r>
          </a:p>
        </p:txBody>
      </p:sp>
      <p:pic>
        <p:nvPicPr>
          <p:cNvPr id="5" name="Picture 4">
            <a:extLst>
              <a:ext uri="{FF2B5EF4-FFF2-40B4-BE49-F238E27FC236}">
                <a16:creationId xmlns:a16="http://schemas.microsoft.com/office/drawing/2014/main" id="{60A5DA40-4E4A-4FC1-937A-87E161C51EE4}"/>
              </a:ext>
            </a:extLst>
          </p:cNvPr>
          <p:cNvPicPr>
            <a:picLocks noChangeAspect="1"/>
          </p:cNvPicPr>
          <p:nvPr/>
        </p:nvPicPr>
        <p:blipFill>
          <a:blip r:embed="rId3"/>
          <a:stretch>
            <a:fillRect/>
          </a:stretch>
        </p:blipFill>
        <p:spPr>
          <a:xfrm>
            <a:off x="372449" y="762613"/>
            <a:ext cx="8218891" cy="5547752"/>
          </a:xfrm>
          <a:prstGeom prst="rect">
            <a:avLst/>
          </a:prstGeom>
        </p:spPr>
      </p:pic>
      <p:cxnSp>
        <p:nvCxnSpPr>
          <p:cNvPr id="9" name="Straight Connector 8">
            <a:extLst>
              <a:ext uri="{FF2B5EF4-FFF2-40B4-BE49-F238E27FC236}">
                <a16:creationId xmlns:a16="http://schemas.microsoft.com/office/drawing/2014/main" id="{2979F328-6B9B-4D46-B233-437C78700689}"/>
              </a:ext>
            </a:extLst>
          </p:cNvPr>
          <p:cNvCxnSpPr/>
          <p:nvPr/>
        </p:nvCxnSpPr>
        <p:spPr>
          <a:xfrm>
            <a:off x="6672105" y="4672484"/>
            <a:ext cx="15373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CFB987-3C22-4361-823A-25201B05CD9B}"/>
              </a:ext>
            </a:extLst>
          </p:cNvPr>
          <p:cNvCxnSpPr>
            <a:cxnSpLocks/>
          </p:cNvCxnSpPr>
          <p:nvPr/>
        </p:nvCxnSpPr>
        <p:spPr>
          <a:xfrm>
            <a:off x="472273" y="4824884"/>
            <a:ext cx="7889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624035-C57E-40B5-AC67-E5501181B3F9}"/>
              </a:ext>
            </a:extLst>
          </p:cNvPr>
          <p:cNvCxnSpPr>
            <a:cxnSpLocks/>
          </p:cNvCxnSpPr>
          <p:nvPr/>
        </p:nvCxnSpPr>
        <p:spPr>
          <a:xfrm>
            <a:off x="472273" y="5035900"/>
            <a:ext cx="27833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3">
            <a:extLst>
              <a:ext uri="{FF2B5EF4-FFF2-40B4-BE49-F238E27FC236}">
                <a16:creationId xmlns:a16="http://schemas.microsoft.com/office/drawing/2014/main" id="{DB09EA15-B5A2-4AAC-86A3-124337A06C63}"/>
              </a:ext>
            </a:extLst>
          </p:cNvPr>
          <p:cNvSpPr txBox="1">
            <a:spLocks noChangeArrowheads="1"/>
          </p:cNvSpPr>
          <p:nvPr/>
        </p:nvSpPr>
        <p:spPr>
          <a:xfrm>
            <a:off x="1066800" y="149629"/>
            <a:ext cx="7162800" cy="1143000"/>
          </a:xfrm>
          <a:noFill/>
          <a:ln/>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sz="2800" b="1" dirty="0">
                <a:solidFill>
                  <a:srgbClr val="78BE20"/>
                </a:solidFill>
                <a:latin typeface="+mn-lt"/>
                <a:ea typeface="+mn-ea"/>
                <a:cs typeface="Arial" panose="020B0604020202020204" pitchFamily="34" charset="0"/>
              </a:rPr>
              <a:t>The Problem with p-values</a:t>
            </a:r>
          </a:p>
          <a:p>
            <a:pPr algn="ctr"/>
            <a:r>
              <a:rPr lang="en-GB" altLang="en-US" sz="2400" i="1" dirty="0">
                <a:solidFill>
                  <a:srgbClr val="78BE20"/>
                </a:solidFill>
                <a:cs typeface="Arial" panose="020B0604020202020204" pitchFamily="34" charset="0"/>
              </a:rPr>
              <a:t>QRP increase false positives</a:t>
            </a:r>
          </a:p>
        </p:txBody>
      </p:sp>
      <p:sp>
        <p:nvSpPr>
          <p:cNvPr id="2" name="TextBox 1">
            <a:extLst>
              <a:ext uri="{FF2B5EF4-FFF2-40B4-BE49-F238E27FC236}">
                <a16:creationId xmlns:a16="http://schemas.microsoft.com/office/drawing/2014/main" id="{BF00D48C-7DED-412D-B636-A163CE655F92}"/>
              </a:ext>
            </a:extLst>
          </p:cNvPr>
          <p:cNvSpPr txBox="1"/>
          <p:nvPr/>
        </p:nvSpPr>
        <p:spPr>
          <a:xfrm rot="16200000">
            <a:off x="-1182892" y="2006962"/>
            <a:ext cx="2940998" cy="369332"/>
          </a:xfrm>
          <a:prstGeom prst="rect">
            <a:avLst/>
          </a:prstGeom>
          <a:noFill/>
        </p:spPr>
        <p:txBody>
          <a:bodyPr wrap="none" rtlCol="0">
            <a:spAutoFit/>
          </a:bodyPr>
          <a:lstStyle/>
          <a:p>
            <a:r>
              <a:rPr lang="fr-FR" dirty="0" err="1"/>
              <a:t>Probability</a:t>
            </a:r>
            <a:r>
              <a:rPr lang="fr-FR" dirty="0"/>
              <a:t> of a false positive</a:t>
            </a:r>
            <a:endParaRPr lang="en-US" dirty="0"/>
          </a:p>
        </p:txBody>
      </p:sp>
    </p:spTree>
    <p:extLst>
      <p:ext uri="{BB962C8B-B14F-4D97-AF65-F5344CB8AC3E}">
        <p14:creationId xmlns:p14="http://schemas.microsoft.com/office/powerpoint/2010/main" val="1702247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4845095-9150-4325-B0C8-DDEEAB4CE141}"/>
              </a:ext>
            </a:extLst>
          </p:cNvPr>
          <p:cNvSpPr txBox="1">
            <a:spLocks noChangeArrowheads="1"/>
          </p:cNvSpPr>
          <p:nvPr/>
        </p:nvSpPr>
        <p:spPr>
          <a:xfrm>
            <a:off x="1066800" y="149629"/>
            <a:ext cx="7162800" cy="1143000"/>
          </a:xfrm>
          <a:noFill/>
          <a:ln/>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sz="2800" b="1" dirty="0">
                <a:solidFill>
                  <a:srgbClr val="78BE20"/>
                </a:solidFill>
                <a:latin typeface="+mn-lt"/>
                <a:ea typeface="+mn-ea"/>
                <a:cs typeface="Arial" panose="020B0604020202020204" pitchFamily="34" charset="0"/>
              </a:rPr>
              <a:t>The Problem with p-values</a:t>
            </a:r>
          </a:p>
          <a:p>
            <a:pPr algn="ctr"/>
            <a:r>
              <a:rPr lang="en-GB" altLang="en-US" sz="2400" i="1" dirty="0">
                <a:solidFill>
                  <a:srgbClr val="78BE20"/>
                </a:solidFill>
                <a:cs typeface="Arial" panose="020B0604020202020204" pitchFamily="34" charset="0"/>
              </a:rPr>
              <a:t>The Solutions</a:t>
            </a:r>
          </a:p>
        </p:txBody>
      </p:sp>
      <p:sp>
        <p:nvSpPr>
          <p:cNvPr id="6" name="TextBox 5">
            <a:extLst>
              <a:ext uri="{FF2B5EF4-FFF2-40B4-BE49-F238E27FC236}">
                <a16:creationId xmlns:a16="http://schemas.microsoft.com/office/drawing/2014/main" id="{59BD524A-44AF-4761-89D3-B34AE0BE5B1C}"/>
              </a:ext>
            </a:extLst>
          </p:cNvPr>
          <p:cNvSpPr txBox="1"/>
          <p:nvPr/>
        </p:nvSpPr>
        <p:spPr>
          <a:xfrm>
            <a:off x="533400" y="984822"/>
            <a:ext cx="8229600" cy="3970318"/>
          </a:xfrm>
          <a:prstGeom prst="rect">
            <a:avLst/>
          </a:prstGeom>
          <a:noFill/>
        </p:spPr>
        <p:txBody>
          <a:bodyPr wrap="square" rtlCol="0">
            <a:spAutoFit/>
          </a:bodyPr>
          <a:lstStyle/>
          <a:p>
            <a:pPr lvl="1"/>
            <a:endParaRPr lang="fr-FR" i="1" dirty="0"/>
          </a:p>
          <a:p>
            <a:pPr marL="285750" indent="-285750">
              <a:buFont typeface="Arial" panose="020B0604020202020204" pitchFamily="34" charset="0"/>
              <a:buChar char="•"/>
            </a:pPr>
            <a:r>
              <a:rPr lang="fr-FR" b="1" dirty="0"/>
              <a:t>Good AB </a:t>
            </a:r>
            <a:r>
              <a:rPr lang="fr-FR" b="1" dirty="0" err="1"/>
              <a:t>Testing</a:t>
            </a:r>
            <a:r>
              <a:rPr lang="fr-FR" b="1" dirty="0"/>
              <a:t> Practices </a:t>
            </a:r>
          </a:p>
          <a:p>
            <a:pPr marL="742950" lvl="1" indent="-285750">
              <a:buFont typeface="Wingdings" panose="05000000000000000000" pitchFamily="2" charset="2"/>
              <a:buChar char="ü"/>
            </a:pPr>
            <a:r>
              <a:rPr lang="fr-FR" dirty="0" err="1"/>
              <a:t>Distinguish</a:t>
            </a:r>
            <a:r>
              <a:rPr lang="fr-FR" dirty="0"/>
              <a:t> </a:t>
            </a:r>
            <a:r>
              <a:rPr lang="fr-FR" dirty="0" err="1"/>
              <a:t>exploratory</a:t>
            </a:r>
            <a:r>
              <a:rPr lang="fr-FR" dirty="0"/>
              <a:t> from </a:t>
            </a:r>
            <a:r>
              <a:rPr lang="fr-FR" dirty="0" err="1"/>
              <a:t>confirmatory</a:t>
            </a:r>
            <a:r>
              <a:rPr lang="fr-FR" dirty="0"/>
              <a:t> </a:t>
            </a:r>
            <a:r>
              <a:rPr lang="fr-FR" dirty="0" err="1"/>
              <a:t>research</a:t>
            </a:r>
            <a:br>
              <a:rPr lang="fr-FR" dirty="0"/>
            </a:br>
            <a:r>
              <a:rPr lang="fr-FR" dirty="0"/>
              <a:t>(</a:t>
            </a:r>
            <a:r>
              <a:rPr lang="fr-FR" dirty="0" err="1"/>
              <a:t>avoid</a:t>
            </a:r>
            <a:r>
              <a:rPr lang="fr-FR" dirty="0"/>
              <a:t> </a:t>
            </a:r>
            <a:r>
              <a:rPr lang="fr-FR" dirty="0" err="1"/>
              <a:t>HARKing</a:t>
            </a:r>
            <a:r>
              <a:rPr lang="fr-FR" dirty="0"/>
              <a:t>: </a:t>
            </a:r>
            <a:r>
              <a:rPr lang="fr-FR" dirty="0" err="1"/>
              <a:t>Hypothesizing</a:t>
            </a:r>
            <a:r>
              <a:rPr lang="fr-FR" dirty="0"/>
              <a:t> </a:t>
            </a:r>
            <a:r>
              <a:rPr lang="fr-FR" dirty="0" err="1"/>
              <a:t>After</a:t>
            </a:r>
            <a:r>
              <a:rPr lang="fr-FR" dirty="0"/>
              <a:t> </a:t>
            </a:r>
            <a:r>
              <a:rPr lang="fr-FR" dirty="0" err="1"/>
              <a:t>Effects</a:t>
            </a:r>
            <a:r>
              <a:rPr lang="fr-FR" dirty="0"/>
              <a:t> are </a:t>
            </a:r>
            <a:r>
              <a:rPr lang="fr-FR" dirty="0" err="1"/>
              <a:t>Known</a:t>
            </a:r>
            <a:r>
              <a:rPr lang="fr-FR" dirty="0"/>
              <a:t>)</a:t>
            </a:r>
          </a:p>
          <a:p>
            <a:pPr marL="742950" lvl="1" indent="-285750">
              <a:buFont typeface="Wingdings" panose="05000000000000000000" pitchFamily="2" charset="2"/>
              <a:buChar char="ü"/>
            </a:pPr>
            <a:r>
              <a:rPr lang="fr-FR" dirty="0"/>
              <a:t>Large </a:t>
            </a:r>
            <a:r>
              <a:rPr lang="fr-FR" dirty="0" err="1"/>
              <a:t>sample</a:t>
            </a:r>
            <a:r>
              <a:rPr lang="fr-FR" dirty="0"/>
              <a:t> sizes</a:t>
            </a:r>
          </a:p>
          <a:p>
            <a:pPr marL="742950" lvl="1" indent="-285750">
              <a:buFont typeface="Wingdings" panose="05000000000000000000" pitchFamily="2" charset="2"/>
              <a:buChar char="ü"/>
            </a:pPr>
            <a:r>
              <a:rPr lang="fr-FR" dirty="0" err="1"/>
              <a:t>Sample</a:t>
            </a:r>
            <a:r>
              <a:rPr lang="fr-FR" dirty="0"/>
              <a:t> size </a:t>
            </a:r>
            <a:r>
              <a:rPr lang="fr-FR" dirty="0" err="1"/>
              <a:t>should</a:t>
            </a:r>
            <a:r>
              <a:rPr lang="fr-FR" dirty="0"/>
              <a:t> </a:t>
            </a:r>
            <a:r>
              <a:rPr lang="fr-FR" dirty="0" err="1"/>
              <a:t>be</a:t>
            </a:r>
            <a:r>
              <a:rPr lang="fr-FR" dirty="0"/>
              <a:t> </a:t>
            </a:r>
            <a:r>
              <a:rPr lang="fr-FR" dirty="0" err="1"/>
              <a:t>fixed</a:t>
            </a:r>
            <a:r>
              <a:rPr lang="fr-FR" dirty="0"/>
              <a:t> in </a:t>
            </a:r>
            <a:r>
              <a:rPr lang="fr-FR" dirty="0" err="1"/>
              <a:t>advance</a:t>
            </a:r>
            <a:r>
              <a:rPr lang="fr-FR" dirty="0"/>
              <a:t> (no « </a:t>
            </a:r>
            <a:r>
              <a:rPr lang="fr-FR" dirty="0" err="1"/>
              <a:t>optional</a:t>
            </a:r>
            <a:r>
              <a:rPr lang="fr-FR" dirty="0"/>
              <a:t> </a:t>
            </a:r>
            <a:r>
              <a:rPr lang="fr-FR" dirty="0" err="1"/>
              <a:t>stopping</a:t>
            </a:r>
            <a:r>
              <a:rPr lang="fr-FR" dirty="0"/>
              <a:t> </a:t>
            </a:r>
            <a:r>
              <a:rPr lang="fr-FR" dirty="0" err="1"/>
              <a:t>rule</a:t>
            </a:r>
            <a:r>
              <a:rPr lang="fr-FR" dirty="0"/>
              <a:t> »)</a:t>
            </a:r>
          </a:p>
          <a:p>
            <a:pPr marL="742950" lvl="1" indent="-285750">
              <a:buFont typeface="Wingdings" panose="05000000000000000000" pitchFamily="2" charset="2"/>
              <a:buChar char="ü"/>
            </a:pPr>
            <a:r>
              <a:rPr lang="fr-FR" dirty="0"/>
              <a:t>No </a:t>
            </a:r>
            <a:r>
              <a:rPr lang="fr-FR" dirty="0" err="1"/>
              <a:t>selective</a:t>
            </a:r>
            <a:r>
              <a:rPr lang="fr-FR" dirty="0"/>
              <a:t> </a:t>
            </a:r>
            <a:r>
              <a:rPr lang="fr-FR" dirty="0" err="1"/>
              <a:t>reporting</a:t>
            </a:r>
            <a:r>
              <a:rPr lang="fr-FR" dirty="0"/>
              <a:t> of </a:t>
            </a:r>
            <a:r>
              <a:rPr lang="fr-FR" dirty="0" err="1"/>
              <a:t>effects</a:t>
            </a:r>
            <a:r>
              <a:rPr lang="fr-FR" dirty="0"/>
              <a:t> </a:t>
            </a:r>
            <a:r>
              <a:rPr lang="fr-FR" dirty="0" err="1"/>
              <a:t>based</a:t>
            </a:r>
            <a:r>
              <a:rPr lang="fr-FR" dirty="0"/>
              <a:t> on p&lt;.05</a:t>
            </a:r>
          </a:p>
          <a:p>
            <a:pPr marL="742950" lvl="1" indent="-285750">
              <a:buFont typeface="Wingdings" panose="05000000000000000000" pitchFamily="2" charset="2"/>
              <a:buChar char="ü"/>
            </a:pPr>
            <a:r>
              <a:rPr lang="fr-FR" dirty="0" err="1"/>
              <a:t>Transparency</a:t>
            </a:r>
            <a:endParaRPr lang="fr-FR" dirty="0"/>
          </a:p>
          <a:p>
            <a:pPr lvl="2"/>
            <a:endParaRPr lang="fr-FR" dirty="0">
              <a:sym typeface="Wingdings" panose="05000000000000000000" pitchFamily="2" charset="2"/>
            </a:endParaRPr>
          </a:p>
          <a:p>
            <a:pPr marL="285750" indent="-285750">
              <a:buFont typeface="Arial" panose="020B0604020202020204" pitchFamily="34" charset="0"/>
              <a:buChar char="•"/>
            </a:pPr>
            <a:r>
              <a:rPr lang="fr-FR" b="1" dirty="0">
                <a:sym typeface="Wingdings" panose="05000000000000000000" pitchFamily="2" charset="2"/>
              </a:rPr>
              <a:t>Be </a:t>
            </a:r>
            <a:r>
              <a:rPr lang="fr-FR" b="1" dirty="0" err="1">
                <a:sym typeface="Wingdings" panose="05000000000000000000" pitchFamily="2" charset="2"/>
              </a:rPr>
              <a:t>aware</a:t>
            </a:r>
            <a:r>
              <a:rPr lang="fr-FR" b="1" dirty="0">
                <a:sym typeface="Wingdings" panose="05000000000000000000" pitchFamily="2" charset="2"/>
              </a:rPr>
              <a:t> of the limitation of p-value </a:t>
            </a:r>
            <a:r>
              <a:rPr lang="fr-FR" b="1" dirty="0" err="1">
                <a:sym typeface="Wingdings" panose="05000000000000000000" pitchFamily="2" charset="2"/>
              </a:rPr>
              <a:t>analysis</a:t>
            </a:r>
            <a:r>
              <a:rPr lang="fr-FR" b="1" dirty="0">
                <a:sym typeface="Wingdings" panose="05000000000000000000" pitchFamily="2" charset="2"/>
              </a:rPr>
              <a:t>: in </a:t>
            </a:r>
            <a:r>
              <a:rPr lang="fr-FR" b="1" dirty="0" err="1">
                <a:sym typeface="Wingdings" panose="05000000000000000000" pitchFamily="2" charset="2"/>
              </a:rPr>
              <a:t>general</a:t>
            </a:r>
            <a:r>
              <a:rPr lang="fr-FR" b="1" dirty="0">
                <a:sym typeface="Wingdings" panose="05000000000000000000" pitchFamily="2" charset="2"/>
              </a:rPr>
              <a:t>, </a:t>
            </a:r>
            <a:r>
              <a:rPr lang="fr-FR" b="1" dirty="0" err="1">
                <a:sym typeface="Wingdings" panose="05000000000000000000" pitchFamily="2" charset="2"/>
              </a:rPr>
              <a:t>effect</a:t>
            </a:r>
            <a:r>
              <a:rPr lang="fr-FR" b="1" dirty="0">
                <a:sym typeface="Wingdings" panose="05000000000000000000" pitchFamily="2" charset="2"/>
              </a:rPr>
              <a:t> size </a:t>
            </a:r>
            <a:r>
              <a:rPr lang="fr-FR" b="1" dirty="0" err="1">
                <a:sym typeface="Wingdings" panose="05000000000000000000" pitchFamily="2" charset="2"/>
              </a:rPr>
              <a:t>is</a:t>
            </a:r>
            <a:r>
              <a:rPr lang="fr-FR" b="1" dirty="0">
                <a:sym typeface="Wingdings" panose="05000000000000000000" pitchFamily="2" charset="2"/>
              </a:rPr>
              <a:t> </a:t>
            </a:r>
            <a:r>
              <a:rPr lang="fr-FR" b="1" dirty="0" err="1">
                <a:sym typeface="Wingdings" panose="05000000000000000000" pitchFamily="2" charset="2"/>
              </a:rPr>
              <a:t>often</a:t>
            </a:r>
            <a:r>
              <a:rPr lang="fr-FR" b="1" dirty="0">
                <a:sym typeface="Wingdings" panose="05000000000000000000" pitchFamily="2" charset="2"/>
              </a:rPr>
              <a:t> more important </a:t>
            </a:r>
            <a:r>
              <a:rPr lang="fr-FR" b="1" dirty="0" err="1">
                <a:sym typeface="Wingdings" panose="05000000000000000000" pitchFamily="2" charset="2"/>
              </a:rPr>
              <a:t>than</a:t>
            </a:r>
            <a:r>
              <a:rPr lang="fr-FR" b="1" dirty="0">
                <a:sym typeface="Wingdings" panose="05000000000000000000" pitchFamily="2" charset="2"/>
              </a:rPr>
              <a:t> </a:t>
            </a:r>
            <a:r>
              <a:rPr lang="fr-FR" b="1" dirty="0" err="1">
                <a:sym typeface="Wingdings" panose="05000000000000000000" pitchFamily="2" charset="2"/>
              </a:rPr>
              <a:t>statistical</a:t>
            </a:r>
            <a:r>
              <a:rPr lang="fr-FR" b="1" dirty="0">
                <a:sym typeface="Wingdings" panose="05000000000000000000" pitchFamily="2" charset="2"/>
              </a:rPr>
              <a:t> </a:t>
            </a:r>
            <a:r>
              <a:rPr lang="fr-FR" b="1" dirty="0" err="1">
                <a:sym typeface="Wingdings" panose="05000000000000000000" pitchFamily="2" charset="2"/>
              </a:rPr>
              <a:t>significance</a:t>
            </a:r>
            <a:r>
              <a:rPr lang="fr-FR" b="1" dirty="0">
                <a:sym typeface="Wingdings" panose="05000000000000000000" pitchFamily="2" charset="2"/>
              </a:rPr>
              <a:t>, </a:t>
            </a:r>
            <a:r>
              <a:rPr lang="fr-FR" b="1" dirty="0" err="1">
                <a:sym typeface="Wingdings" panose="05000000000000000000" pitchFamily="2" charset="2"/>
              </a:rPr>
              <a:t>especially</a:t>
            </a:r>
            <a:r>
              <a:rPr lang="fr-FR" b="1" dirty="0">
                <a:sym typeface="Wingdings" panose="05000000000000000000" pitchFamily="2" charset="2"/>
              </a:rPr>
              <a:t> in </a:t>
            </a:r>
            <a:r>
              <a:rPr lang="fr-FR" b="1" dirty="0" err="1">
                <a:sym typeface="Wingdings" panose="05000000000000000000" pitchFamily="2" charset="2"/>
              </a:rPr>
              <a:t>applied</a:t>
            </a:r>
            <a:r>
              <a:rPr lang="fr-FR" b="1" dirty="0">
                <a:sym typeface="Wingdings" panose="05000000000000000000" pitchFamily="2" charset="2"/>
              </a:rPr>
              <a:t>/business </a:t>
            </a:r>
            <a:r>
              <a:rPr lang="fr-FR" b="1" dirty="0" err="1">
                <a:sym typeface="Wingdings" panose="05000000000000000000" pitchFamily="2" charset="2"/>
              </a:rPr>
              <a:t>contexts</a:t>
            </a:r>
            <a:r>
              <a:rPr lang="fr-FR" b="1" dirty="0">
                <a:sym typeface="Wingdings" panose="05000000000000000000" pitchFamily="2" charset="2"/>
              </a:rPr>
              <a:t>!!</a:t>
            </a:r>
          </a:p>
          <a:p>
            <a:pPr lvl="1"/>
            <a:endParaRPr lang="fr-FR" dirty="0"/>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7805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7A40FB-6DA1-5E4C-9B87-383623283470}"/>
              </a:ext>
            </a:extLst>
          </p:cNvPr>
          <p:cNvSpPr>
            <a:spLocks noGrp="1"/>
          </p:cNvSpPr>
          <p:nvPr>
            <p:ph type="body" sz="quarter" idx="10"/>
          </p:nvPr>
        </p:nvSpPr>
        <p:spPr>
          <a:xfrm>
            <a:off x="1246909" y="2873829"/>
            <a:ext cx="5807033" cy="1466850"/>
          </a:xfrm>
        </p:spPr>
        <p:txBody>
          <a:bodyPr/>
          <a:lstStyle/>
          <a:p>
            <a:pPr algn="ctr"/>
            <a:r>
              <a:rPr lang="en-US" dirty="0">
                <a:solidFill>
                  <a:schemeClr val="tx1"/>
                </a:solidFill>
                <a:effectLst>
                  <a:outerShdw blurRad="38100" dist="38100" dir="2700000" algn="tl">
                    <a:srgbClr val="000000">
                      <a:alpha val="43137"/>
                    </a:srgbClr>
                  </a:outerShdw>
                </a:effectLst>
              </a:rPr>
              <a:t>Let’s look at the results of our own AB Test!</a:t>
            </a:r>
          </a:p>
        </p:txBody>
      </p:sp>
    </p:spTree>
    <p:extLst>
      <p:ext uri="{BB962C8B-B14F-4D97-AF65-F5344CB8AC3E}">
        <p14:creationId xmlns:p14="http://schemas.microsoft.com/office/powerpoint/2010/main" val="3887121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443406"/>
            <a:ext cx="7962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future of AB Testing</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1129457"/>
            <a:ext cx="8401050" cy="2334165"/>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Testing on AI clones of people (e.g., the “Digital Twins” project)</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Using machine learning to dynamically optimize testing and scaling (“multi-dimensional bandits” -- Ba, Harrison, &amp; Nair, working paper)</a:t>
            </a:r>
          </a:p>
          <a:p>
            <a:pPr marL="285750" indent="-285750">
              <a:lnSpc>
                <a:spcPct val="110000"/>
              </a:lnSpc>
              <a:spcAft>
                <a:spcPts val="900"/>
              </a:spcAft>
              <a:buFont typeface="Arial" panose="020B0604020202020204" pitchFamily="34" charset="0"/>
              <a:buChar char="•"/>
            </a:pPr>
            <a:r>
              <a:rPr lang="en-US" sz="2400" dirty="0">
                <a:solidFill>
                  <a:srgbClr val="5B6770"/>
                </a:solidFill>
                <a:latin typeface="Whitney Book" pitchFamily="2" charset="0"/>
              </a:rPr>
              <a:t>Using AI to quickly </a:t>
            </a:r>
            <a:r>
              <a:rPr lang="en-US" sz="2400" i="1" dirty="0">
                <a:solidFill>
                  <a:srgbClr val="5B6770"/>
                </a:solidFill>
                <a:latin typeface="Whitney Book" pitchFamily="2" charset="0"/>
              </a:rPr>
              <a:t>create</a:t>
            </a:r>
            <a:r>
              <a:rPr lang="en-US" sz="2400" dirty="0">
                <a:solidFill>
                  <a:srgbClr val="5B6770"/>
                </a:solidFill>
                <a:latin typeface="Whitney Book" pitchFamily="2" charset="0"/>
              </a:rPr>
              <a:t> and test ideas (e.g., book covers)</a:t>
            </a:r>
          </a:p>
        </p:txBody>
      </p:sp>
    </p:spTree>
    <p:extLst>
      <p:ext uri="{BB962C8B-B14F-4D97-AF65-F5344CB8AC3E}">
        <p14:creationId xmlns:p14="http://schemas.microsoft.com/office/powerpoint/2010/main" val="1983997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E5DF88-8AF7-6A40-AB57-25BAA65F4D23}"/>
              </a:ext>
            </a:extLst>
          </p:cNvPr>
          <p:cNvSpPr>
            <a:spLocks noGrp="1"/>
          </p:cNvSpPr>
          <p:nvPr>
            <p:ph type="body" sz="quarter" idx="11"/>
          </p:nvPr>
        </p:nvSpPr>
        <p:spPr/>
        <p:txBody>
          <a:bodyPr/>
          <a:lstStyle/>
          <a:p>
            <a:r>
              <a:rPr lang="en-US" dirty="0"/>
              <a:t>Key Takeaways</a:t>
            </a:r>
          </a:p>
        </p:txBody>
      </p:sp>
      <p:sp>
        <p:nvSpPr>
          <p:cNvPr id="12" name="Text Placeholder 11">
            <a:extLst>
              <a:ext uri="{FF2B5EF4-FFF2-40B4-BE49-F238E27FC236}">
                <a16:creationId xmlns:a16="http://schemas.microsoft.com/office/drawing/2014/main" id="{5EF03AFA-E0AC-AD47-99C5-331B369F9B39}"/>
              </a:ext>
            </a:extLst>
          </p:cNvPr>
          <p:cNvSpPr>
            <a:spLocks noGrp="1"/>
          </p:cNvSpPr>
          <p:nvPr>
            <p:ph type="body" sz="quarter" idx="12"/>
          </p:nvPr>
        </p:nvSpPr>
        <p:spPr>
          <a:xfrm>
            <a:off x="342900" y="1125082"/>
            <a:ext cx="8033845" cy="4222787"/>
          </a:xfrm>
        </p:spPr>
        <p:txBody>
          <a:bodyPr>
            <a:normAutofit/>
          </a:bodyPr>
          <a:lstStyle/>
          <a:p>
            <a:pPr marL="285750" indent="-285750">
              <a:buFont typeface="Arial" panose="020B0604020202020204" pitchFamily="34" charset="0"/>
              <a:buChar char="•"/>
            </a:pPr>
            <a:r>
              <a:rPr lang="en-US" sz="2400" dirty="0"/>
              <a:t>AB Tests can tell you: </a:t>
            </a:r>
            <a:br>
              <a:rPr lang="en-US" sz="2400" dirty="0"/>
            </a:br>
            <a:r>
              <a:rPr lang="en-US" sz="2400" dirty="0"/>
              <a:t>- How effective something is</a:t>
            </a:r>
            <a:br>
              <a:rPr lang="en-US" sz="2400" dirty="0"/>
            </a:br>
            <a:r>
              <a:rPr lang="en-US" sz="2400" dirty="0"/>
              <a:t>- Which approach is more effective</a:t>
            </a:r>
            <a:br>
              <a:rPr lang="en-US" sz="2400" dirty="0"/>
            </a:br>
            <a:r>
              <a:rPr lang="en-US" sz="2400" dirty="0"/>
              <a:t>- Why something is effective</a:t>
            </a:r>
          </a:p>
          <a:p>
            <a:pPr marL="285750" indent="-285750">
              <a:buFont typeface="Arial" panose="020B0604020202020204" pitchFamily="34" charset="0"/>
              <a:buChar char="•"/>
            </a:pPr>
            <a:r>
              <a:rPr lang="en-US" sz="2400" dirty="0"/>
              <a:t>The key to clean AB Testing is: </a:t>
            </a:r>
            <a:br>
              <a:rPr lang="en-US" sz="2400" dirty="0"/>
            </a:br>
            <a:r>
              <a:rPr lang="en-US" sz="2400" dirty="0"/>
              <a:t>- Random assignment</a:t>
            </a:r>
          </a:p>
          <a:p>
            <a:pPr marL="285750" indent="-285750">
              <a:buFont typeface="Arial" panose="020B0604020202020204" pitchFamily="34" charset="0"/>
              <a:buChar char="•"/>
            </a:pPr>
            <a:r>
              <a:rPr lang="en-US" sz="2400" dirty="0"/>
              <a:t>Be careful! AB Tests can easily be misused and miscommunicated</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020058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7A40FB-6DA1-5E4C-9B87-383623283470}"/>
              </a:ext>
            </a:extLst>
          </p:cNvPr>
          <p:cNvSpPr>
            <a:spLocks noGrp="1"/>
          </p:cNvSpPr>
          <p:nvPr>
            <p:ph type="body" sz="quarter" idx="10"/>
          </p:nvPr>
        </p:nvSpPr>
        <p:spPr>
          <a:xfrm>
            <a:off x="2875944" y="2873829"/>
            <a:ext cx="3392111" cy="1466850"/>
          </a:xfrm>
        </p:spPr>
        <p:txBody>
          <a:bodyPr/>
          <a:lstStyle/>
          <a:p>
            <a:pPr algn="ctr"/>
            <a:r>
              <a:rPr lang="en-US"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80065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990601"/>
            <a:ext cx="53721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References</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1423916"/>
            <a:ext cx="8648700" cy="4443204"/>
          </a:xfrm>
          <a:prstGeom prst="rect">
            <a:avLst/>
          </a:prstGeom>
          <a:noFill/>
        </p:spPr>
        <p:txBody>
          <a:bodyPr wrap="square" rtlCol="0">
            <a:spAutoFit/>
          </a:bodyPr>
          <a:lstStyle/>
          <a:p>
            <a:pPr marL="346075" indent="-346075">
              <a:lnSpc>
                <a:spcPct val="110000"/>
              </a:lnSpc>
              <a:spcAft>
                <a:spcPts val="900"/>
              </a:spcAft>
            </a:pPr>
            <a:r>
              <a:rPr lang="en-US" sz="1400" dirty="0">
                <a:solidFill>
                  <a:srgbClr val="5B6770"/>
                </a:solidFill>
                <a:latin typeface="Whitney Book" pitchFamily="2" charset="0"/>
              </a:rPr>
              <a:t>Braun, M., &amp; Schwartz, E. M. (2022). </a:t>
            </a:r>
            <a:r>
              <a:rPr lang="en-US" sz="1400" i="1" dirty="0">
                <a:solidFill>
                  <a:srgbClr val="5B6770"/>
                </a:solidFill>
                <a:latin typeface="Whitney Book" pitchFamily="2" charset="0"/>
              </a:rPr>
              <a:t>The A-B Test Deception: Divergent Delivery, Response Heterogeneity, and Erroneous Inferences in Online Advertising Field Experiments</a:t>
            </a:r>
            <a:r>
              <a:rPr lang="en-US" sz="1400" dirty="0">
                <a:solidFill>
                  <a:srgbClr val="5B6770"/>
                </a:solidFill>
                <a:latin typeface="Whitney Book" pitchFamily="2" charset="0"/>
              </a:rPr>
              <a:t>. working paper, Southern Methodist University. </a:t>
            </a:r>
          </a:p>
          <a:p>
            <a:pPr marL="346075" indent="-346075">
              <a:lnSpc>
                <a:spcPct val="110000"/>
              </a:lnSpc>
              <a:spcAft>
                <a:spcPts val="900"/>
              </a:spcAft>
            </a:pPr>
            <a:r>
              <a:rPr lang="en-US" sz="1400" dirty="0">
                <a:solidFill>
                  <a:srgbClr val="5B6770"/>
                </a:solidFill>
                <a:latin typeface="Whitney Book" pitchFamily="2" charset="0"/>
              </a:rPr>
              <a:t>de Langhe, B., &amp; </a:t>
            </a:r>
            <a:r>
              <a:rPr lang="en-US" sz="1400" dirty="0" err="1">
                <a:solidFill>
                  <a:srgbClr val="5B6770"/>
                </a:solidFill>
                <a:latin typeface="Whitney Book" pitchFamily="2" charset="0"/>
              </a:rPr>
              <a:t>Puntoni</a:t>
            </a:r>
            <a:r>
              <a:rPr lang="en-US" sz="1400" dirty="0">
                <a:solidFill>
                  <a:srgbClr val="5B6770"/>
                </a:solidFill>
                <a:latin typeface="Whitney Book" pitchFamily="2" charset="0"/>
              </a:rPr>
              <a:t>, S. (2021). Are Personalized Ads a Waste of Money? </a:t>
            </a:r>
            <a:r>
              <a:rPr lang="en-US" sz="1400" i="1" dirty="0">
                <a:solidFill>
                  <a:srgbClr val="5B6770"/>
                </a:solidFill>
                <a:latin typeface="Whitney Book" pitchFamily="2" charset="0"/>
              </a:rPr>
              <a:t>Harvard Business Review Digital Articles</a:t>
            </a:r>
            <a:r>
              <a:rPr lang="en-US" sz="1400" dirty="0">
                <a:solidFill>
                  <a:srgbClr val="5B6770"/>
                </a:solidFill>
                <a:latin typeface="Whitney Book" pitchFamily="2" charset="0"/>
              </a:rPr>
              <a:t>.</a:t>
            </a:r>
          </a:p>
          <a:p>
            <a:pPr marL="346075" indent="-346075">
              <a:lnSpc>
                <a:spcPct val="110000"/>
              </a:lnSpc>
              <a:spcAft>
                <a:spcPts val="900"/>
              </a:spcAft>
            </a:pPr>
            <a:r>
              <a:rPr lang="en-US" sz="1400" dirty="0">
                <a:solidFill>
                  <a:srgbClr val="5B6770"/>
                </a:solidFill>
                <a:latin typeface="Whitney Book" pitchFamily="2" charset="0"/>
              </a:rPr>
              <a:t>Eckles, D., Gordon, B. R., &amp; Johnson, G. A. (2018). Field studies of psychologically targeted ads face threats to internal validity. </a:t>
            </a:r>
            <a:r>
              <a:rPr lang="en-US" sz="1400" i="1" dirty="0">
                <a:solidFill>
                  <a:srgbClr val="5B6770"/>
                </a:solidFill>
                <a:latin typeface="Whitney Book" pitchFamily="2" charset="0"/>
              </a:rPr>
              <a:t>Proceedings of the National Academy of Sciences, 115(23)</a:t>
            </a:r>
            <a:r>
              <a:rPr lang="en-US" sz="1400" dirty="0">
                <a:solidFill>
                  <a:srgbClr val="5B6770"/>
                </a:solidFill>
                <a:latin typeface="Whitney Book" pitchFamily="2" charset="0"/>
              </a:rPr>
              <a:t>, E5254. doi:10.1073/pnas.1805363115</a:t>
            </a:r>
          </a:p>
          <a:p>
            <a:pPr marL="346075" indent="-346075">
              <a:lnSpc>
                <a:spcPct val="110000"/>
              </a:lnSpc>
              <a:spcAft>
                <a:spcPts val="900"/>
              </a:spcAft>
            </a:pPr>
            <a:r>
              <a:rPr lang="en-US" sz="1400" dirty="0" err="1">
                <a:solidFill>
                  <a:srgbClr val="5B6770"/>
                </a:solidFill>
                <a:latin typeface="Whitney Book" pitchFamily="2" charset="0"/>
              </a:rPr>
              <a:t>Holthöwer</a:t>
            </a:r>
            <a:r>
              <a:rPr lang="en-US" sz="1400" dirty="0">
                <a:solidFill>
                  <a:srgbClr val="5B6770"/>
                </a:solidFill>
                <a:latin typeface="Whitney Book" pitchFamily="2" charset="0"/>
              </a:rPr>
              <a:t>, J., &amp; van </a:t>
            </a:r>
            <a:r>
              <a:rPr lang="en-US" sz="1400" dirty="0" err="1">
                <a:solidFill>
                  <a:srgbClr val="5B6770"/>
                </a:solidFill>
                <a:latin typeface="Whitney Book" pitchFamily="2" charset="0"/>
              </a:rPr>
              <a:t>Doorn</a:t>
            </a:r>
            <a:r>
              <a:rPr lang="en-US" sz="1400" dirty="0">
                <a:solidFill>
                  <a:srgbClr val="5B6770"/>
                </a:solidFill>
                <a:latin typeface="Whitney Book" pitchFamily="2" charset="0"/>
              </a:rPr>
              <a:t>, J. (2022). Robots do not judge: service robots can alleviate embarrassment in service encounters. </a:t>
            </a:r>
            <a:r>
              <a:rPr lang="en-US" sz="1400" i="1" dirty="0">
                <a:solidFill>
                  <a:srgbClr val="5B6770"/>
                </a:solidFill>
                <a:latin typeface="Whitney Book" pitchFamily="2" charset="0"/>
              </a:rPr>
              <a:t>Journal of the Academy of Marketing Science</a:t>
            </a:r>
            <a:r>
              <a:rPr lang="en-US" sz="1400" dirty="0">
                <a:solidFill>
                  <a:srgbClr val="5B6770"/>
                </a:solidFill>
                <a:latin typeface="Whitney Book" pitchFamily="2" charset="0"/>
              </a:rPr>
              <a:t>, 1-18.</a:t>
            </a:r>
          </a:p>
          <a:p>
            <a:pPr marL="346075" indent="-346075">
              <a:lnSpc>
                <a:spcPct val="110000"/>
              </a:lnSpc>
              <a:spcAft>
                <a:spcPts val="900"/>
              </a:spcAft>
            </a:pPr>
            <a:r>
              <a:rPr lang="en-US" sz="1400" dirty="0">
                <a:solidFill>
                  <a:srgbClr val="5B6770"/>
                </a:solidFill>
                <a:latin typeface="Whitney Book" pitchFamily="2" charset="0"/>
              </a:rPr>
              <a:t>Johnson, G. A. (2023). Inferno: A guide to field experiments in online display advertising. </a:t>
            </a:r>
            <a:r>
              <a:rPr lang="en-US" sz="1400" i="1" dirty="0">
                <a:solidFill>
                  <a:srgbClr val="5B6770"/>
                </a:solidFill>
                <a:latin typeface="Whitney Book" pitchFamily="2" charset="0"/>
              </a:rPr>
              <a:t>Journal of Economics &amp; Management Strategy</a:t>
            </a:r>
            <a:r>
              <a:rPr lang="en-US" sz="1400" dirty="0">
                <a:solidFill>
                  <a:srgbClr val="5B6770"/>
                </a:solidFill>
                <a:latin typeface="Whitney Book" pitchFamily="2" charset="0"/>
              </a:rPr>
              <a:t>, forthcoming. </a:t>
            </a:r>
            <a:r>
              <a:rPr lang="en-US" sz="1400" dirty="0" err="1">
                <a:solidFill>
                  <a:srgbClr val="5B6770"/>
                </a:solidFill>
                <a:latin typeface="Whitney Book" pitchFamily="2" charset="0"/>
              </a:rPr>
              <a:t>doi:https</a:t>
            </a:r>
            <a:r>
              <a:rPr lang="en-US" sz="1400" dirty="0">
                <a:solidFill>
                  <a:srgbClr val="5B6770"/>
                </a:solidFill>
                <a:latin typeface="Whitney Book" pitchFamily="2" charset="0"/>
              </a:rPr>
              <a:t>://doi.org/10.1111/jems.12513</a:t>
            </a:r>
          </a:p>
          <a:p>
            <a:pPr marL="346075" indent="-346075">
              <a:lnSpc>
                <a:spcPct val="110000"/>
              </a:lnSpc>
              <a:spcAft>
                <a:spcPts val="900"/>
              </a:spcAft>
            </a:pPr>
            <a:r>
              <a:rPr lang="en-US" sz="1400" dirty="0" err="1">
                <a:solidFill>
                  <a:srgbClr val="5B6770"/>
                </a:solidFill>
                <a:latin typeface="Whitney Book" pitchFamily="2" charset="0"/>
              </a:rPr>
              <a:t>Kohavi</a:t>
            </a:r>
            <a:r>
              <a:rPr lang="en-US" sz="1400" dirty="0">
                <a:solidFill>
                  <a:srgbClr val="5B6770"/>
                </a:solidFill>
                <a:latin typeface="Whitney Book" pitchFamily="2" charset="0"/>
              </a:rPr>
              <a:t>, R., &amp; </a:t>
            </a:r>
            <a:r>
              <a:rPr lang="en-US" sz="1400" dirty="0" err="1">
                <a:solidFill>
                  <a:srgbClr val="5B6770"/>
                </a:solidFill>
                <a:latin typeface="Whitney Book" pitchFamily="2" charset="0"/>
              </a:rPr>
              <a:t>Thomke</a:t>
            </a:r>
            <a:r>
              <a:rPr lang="en-US" sz="1400" dirty="0">
                <a:solidFill>
                  <a:srgbClr val="5B6770"/>
                </a:solidFill>
                <a:latin typeface="Whitney Book" pitchFamily="2" charset="0"/>
              </a:rPr>
              <a:t>, S. (2017). The surprising power of online experiments. </a:t>
            </a:r>
            <a:r>
              <a:rPr lang="en-US" sz="1400" i="1" dirty="0">
                <a:solidFill>
                  <a:srgbClr val="5B6770"/>
                </a:solidFill>
                <a:latin typeface="Whitney Book" pitchFamily="2" charset="0"/>
              </a:rPr>
              <a:t>Harvard Business Review, 95(5)</a:t>
            </a:r>
            <a:r>
              <a:rPr lang="en-US" sz="1400" dirty="0">
                <a:solidFill>
                  <a:srgbClr val="5B6770"/>
                </a:solidFill>
                <a:latin typeface="Whitney Book" pitchFamily="2" charset="0"/>
              </a:rPr>
              <a:t>, 74-82. </a:t>
            </a:r>
          </a:p>
          <a:p>
            <a:pPr marL="346075" indent="-346075">
              <a:lnSpc>
                <a:spcPct val="110000"/>
              </a:lnSpc>
              <a:spcAft>
                <a:spcPts val="900"/>
              </a:spcAft>
            </a:pPr>
            <a:r>
              <a:rPr lang="en-US" sz="1400" dirty="0" err="1">
                <a:solidFill>
                  <a:srgbClr val="5B6770"/>
                </a:solidFill>
                <a:latin typeface="Whitney Book" pitchFamily="2" charset="0"/>
              </a:rPr>
              <a:t>Mosleh</a:t>
            </a:r>
            <a:r>
              <a:rPr lang="en-US" sz="1400" dirty="0">
                <a:solidFill>
                  <a:srgbClr val="5B6770"/>
                </a:solidFill>
                <a:latin typeface="Whitney Book" pitchFamily="2" charset="0"/>
              </a:rPr>
              <a:t>, M., Pennycook, G., &amp; Rand, D. G. (2022). Field experiments on social media. </a:t>
            </a:r>
            <a:r>
              <a:rPr lang="en-US" sz="1400" i="1" dirty="0">
                <a:solidFill>
                  <a:srgbClr val="5B6770"/>
                </a:solidFill>
                <a:latin typeface="Whitney Book" pitchFamily="2" charset="0"/>
              </a:rPr>
              <a:t>Current Directions in Psychological Science, 31(1)</a:t>
            </a:r>
            <a:r>
              <a:rPr lang="en-US" sz="1400" dirty="0">
                <a:solidFill>
                  <a:srgbClr val="5B6770"/>
                </a:solidFill>
                <a:latin typeface="Whitney Book" pitchFamily="2" charset="0"/>
              </a:rPr>
              <a:t>, 69-75. </a:t>
            </a:r>
          </a:p>
          <a:p>
            <a:pPr marL="346075" indent="-346075">
              <a:lnSpc>
                <a:spcPct val="110000"/>
              </a:lnSpc>
              <a:spcAft>
                <a:spcPts val="900"/>
              </a:spcAft>
            </a:pPr>
            <a:r>
              <a:rPr lang="en-US" sz="1400" dirty="0" err="1">
                <a:solidFill>
                  <a:srgbClr val="5B6770"/>
                </a:solidFill>
                <a:latin typeface="Whitney Book" pitchFamily="2" charset="0"/>
              </a:rPr>
              <a:t>Orazi</a:t>
            </a:r>
            <a:r>
              <a:rPr lang="en-US" sz="1400" dirty="0">
                <a:solidFill>
                  <a:srgbClr val="5B6770"/>
                </a:solidFill>
                <a:latin typeface="Whitney Book" pitchFamily="2" charset="0"/>
              </a:rPr>
              <a:t>, D. C., &amp; Johnston, A. C. (2020). Running field experiments using Facebook split test. </a:t>
            </a:r>
            <a:r>
              <a:rPr lang="en-US" sz="1400" i="1" dirty="0">
                <a:solidFill>
                  <a:srgbClr val="5B6770"/>
                </a:solidFill>
                <a:latin typeface="Whitney Book" pitchFamily="2" charset="0"/>
              </a:rPr>
              <a:t>Journal of Business Research, 118</a:t>
            </a:r>
            <a:r>
              <a:rPr lang="en-US" sz="1400" dirty="0">
                <a:solidFill>
                  <a:srgbClr val="5B6770"/>
                </a:solidFill>
                <a:latin typeface="Whitney Book" pitchFamily="2" charset="0"/>
              </a:rPr>
              <a:t>, 189-198. </a:t>
            </a:r>
            <a:r>
              <a:rPr lang="en-US" sz="1400" dirty="0" err="1">
                <a:solidFill>
                  <a:srgbClr val="5B6770"/>
                </a:solidFill>
                <a:latin typeface="Whitney Book" pitchFamily="2" charset="0"/>
              </a:rPr>
              <a:t>doi:https</a:t>
            </a:r>
            <a:r>
              <a:rPr lang="en-US" sz="1400" dirty="0">
                <a:solidFill>
                  <a:srgbClr val="5B6770"/>
                </a:solidFill>
                <a:latin typeface="Whitney Book" pitchFamily="2" charset="0"/>
              </a:rPr>
              <a:t>://doi.org/10.1016/j.jbusres.2020.06.053</a:t>
            </a:r>
          </a:p>
        </p:txBody>
      </p:sp>
    </p:spTree>
    <p:extLst>
      <p:ext uri="{BB962C8B-B14F-4D97-AF65-F5344CB8AC3E}">
        <p14:creationId xmlns:p14="http://schemas.microsoft.com/office/powerpoint/2010/main" val="343530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3955-42FF-BB4E-AF42-C3387EF7995A}"/>
              </a:ext>
            </a:extLst>
          </p:cNvPr>
          <p:cNvSpPr>
            <a:spLocks noGrp="1"/>
          </p:cNvSpPr>
          <p:nvPr>
            <p:ph type="title"/>
          </p:nvPr>
        </p:nvSpPr>
        <p:spPr>
          <a:xfrm>
            <a:off x="628650" y="160658"/>
            <a:ext cx="7886700" cy="569594"/>
          </a:xfrm>
        </p:spPr>
        <p:txBody>
          <a:bodyPr>
            <a:normAutofit/>
          </a:bodyPr>
          <a:lstStyle/>
          <a:p>
            <a:pPr algn="ctr" defTabSz="685800"/>
            <a:r>
              <a:rPr lang="en-US" sz="2800" b="1" dirty="0">
                <a:solidFill>
                  <a:srgbClr val="78BE20"/>
                </a:solidFill>
                <a:latin typeface="Calibri"/>
                <a:cs typeface="Arial" panose="020B0604020202020204" pitchFamily="34" charset="0"/>
              </a:rPr>
              <a:t>Example email A/B test setup</a:t>
            </a:r>
          </a:p>
        </p:txBody>
      </p:sp>
      <p:pic>
        <p:nvPicPr>
          <p:cNvPr id="6" name="Content Placeholder 5">
            <a:extLst>
              <a:ext uri="{FF2B5EF4-FFF2-40B4-BE49-F238E27FC236}">
                <a16:creationId xmlns:a16="http://schemas.microsoft.com/office/drawing/2014/main" id="{A0C216D6-F26A-2340-9DC6-F89D065CFE5D}"/>
              </a:ext>
            </a:extLst>
          </p:cNvPr>
          <p:cNvPicPr>
            <a:picLocks noGrp="1" noChangeAspect="1"/>
          </p:cNvPicPr>
          <p:nvPr>
            <p:ph idx="1"/>
          </p:nvPr>
        </p:nvPicPr>
        <p:blipFill>
          <a:blip r:embed="rId3"/>
          <a:stretch>
            <a:fillRect/>
          </a:stretch>
        </p:blipFill>
        <p:spPr>
          <a:xfrm>
            <a:off x="4403148" y="1839831"/>
            <a:ext cx="4629630" cy="3376243"/>
          </a:xfrm>
          <a:prstGeom prst="rect">
            <a:avLst/>
          </a:prstGeom>
        </p:spPr>
      </p:pic>
      <p:sp>
        <p:nvSpPr>
          <p:cNvPr id="5" name="Footer Placeholder 4">
            <a:extLst>
              <a:ext uri="{FF2B5EF4-FFF2-40B4-BE49-F238E27FC236}">
                <a16:creationId xmlns:a16="http://schemas.microsoft.com/office/drawing/2014/main" id="{95DC1AB8-E8F2-CA44-ADA3-1B4EB9F56119}"/>
              </a:ext>
            </a:extLst>
          </p:cNvPr>
          <p:cNvSpPr>
            <a:spLocks noGrp="1"/>
          </p:cNvSpPr>
          <p:nvPr>
            <p:ph type="ftr" sz="quarter" idx="10"/>
          </p:nvPr>
        </p:nvSpPr>
        <p:spPr/>
        <p:txBody>
          <a:bodyPr/>
          <a:lstStyle/>
          <a:p>
            <a:r>
              <a:rPr lang="en-US"/>
              <a:t>A/B Testing</a:t>
            </a:r>
            <a:endParaRPr lang="en-US" dirty="0"/>
          </a:p>
        </p:txBody>
      </p:sp>
      <p:sp>
        <p:nvSpPr>
          <p:cNvPr id="4" name="Slide Number Placeholder 3">
            <a:extLst>
              <a:ext uri="{FF2B5EF4-FFF2-40B4-BE49-F238E27FC236}">
                <a16:creationId xmlns:a16="http://schemas.microsoft.com/office/drawing/2014/main" id="{7510D6C9-C2E5-CB49-AA97-50AE814B8769}"/>
              </a:ext>
            </a:extLst>
          </p:cNvPr>
          <p:cNvSpPr>
            <a:spLocks noGrp="1"/>
          </p:cNvSpPr>
          <p:nvPr>
            <p:ph type="sldNum" sz="quarter" idx="11"/>
          </p:nvPr>
        </p:nvSpPr>
        <p:spPr/>
        <p:txBody>
          <a:bodyPr/>
          <a:lstStyle/>
          <a:p>
            <a:pPr defTabSz="1149321"/>
            <a:fld id="{0499C290-51E0-41BB-9934-58A3D372F678}" type="slidenum">
              <a:rPr lang="en-US" smtClean="0"/>
              <a:pPr defTabSz="1149321"/>
              <a:t>6</a:t>
            </a:fld>
            <a:endParaRPr lang="en-US"/>
          </a:p>
        </p:txBody>
      </p:sp>
      <p:pic>
        <p:nvPicPr>
          <p:cNvPr id="7" name="Picture 6">
            <a:extLst>
              <a:ext uri="{FF2B5EF4-FFF2-40B4-BE49-F238E27FC236}">
                <a16:creationId xmlns:a16="http://schemas.microsoft.com/office/drawing/2014/main" id="{38660F22-6306-704A-B44D-4162B0D5ABE8}"/>
              </a:ext>
            </a:extLst>
          </p:cNvPr>
          <p:cNvPicPr>
            <a:picLocks noChangeAspect="1"/>
          </p:cNvPicPr>
          <p:nvPr/>
        </p:nvPicPr>
        <p:blipFill rotWithShape="1">
          <a:blip r:embed="rId4"/>
          <a:srcRect r="32402"/>
          <a:stretch/>
        </p:blipFill>
        <p:spPr>
          <a:xfrm>
            <a:off x="111222" y="1839831"/>
            <a:ext cx="4209741" cy="1650690"/>
          </a:xfrm>
          <a:prstGeom prst="rect">
            <a:avLst/>
          </a:prstGeom>
        </p:spPr>
      </p:pic>
      <p:sp>
        <p:nvSpPr>
          <p:cNvPr id="8" name="TextBox 7">
            <a:extLst>
              <a:ext uri="{FF2B5EF4-FFF2-40B4-BE49-F238E27FC236}">
                <a16:creationId xmlns:a16="http://schemas.microsoft.com/office/drawing/2014/main" id="{A6FDC335-AA35-1542-B9FA-8E19EDC1858F}"/>
              </a:ext>
            </a:extLst>
          </p:cNvPr>
          <p:cNvSpPr txBox="1"/>
          <p:nvPr/>
        </p:nvSpPr>
        <p:spPr>
          <a:xfrm>
            <a:off x="0" y="5518068"/>
            <a:ext cx="1316386" cy="230832"/>
          </a:xfrm>
          <a:prstGeom prst="rect">
            <a:avLst/>
          </a:prstGeom>
          <a:noFill/>
        </p:spPr>
        <p:txBody>
          <a:bodyPr wrap="none" rtlCol="0">
            <a:spAutoFit/>
          </a:bodyPr>
          <a:lstStyle/>
          <a:p>
            <a:r>
              <a:rPr lang="en-US" sz="900" dirty="0"/>
              <a:t>Source: </a:t>
            </a:r>
            <a:r>
              <a:rPr lang="en-US" sz="900" dirty="0" err="1"/>
              <a:t>Zapier.com</a:t>
            </a:r>
            <a:r>
              <a:rPr lang="en-US" sz="900" dirty="0"/>
              <a:t> blog</a:t>
            </a:r>
          </a:p>
        </p:txBody>
      </p:sp>
      <p:pic>
        <p:nvPicPr>
          <p:cNvPr id="1026" name="Picture 2" descr="Zapier Company Logo 2022.png">
            <a:extLst>
              <a:ext uri="{FF2B5EF4-FFF2-40B4-BE49-F238E27FC236}">
                <a16:creationId xmlns:a16="http://schemas.microsoft.com/office/drawing/2014/main" id="{DC721EE6-69AE-4158-A863-242E1C8B3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103" y="879289"/>
            <a:ext cx="2094090" cy="5695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8F79DD-3E24-49FA-A5C5-85D0180729DA}"/>
              </a:ext>
            </a:extLst>
          </p:cNvPr>
          <p:cNvSpPr txBox="1"/>
          <p:nvPr/>
        </p:nvSpPr>
        <p:spPr>
          <a:xfrm>
            <a:off x="3002602" y="5716898"/>
            <a:ext cx="5428089" cy="369332"/>
          </a:xfrm>
          <a:prstGeom prst="rect">
            <a:avLst/>
          </a:prstGeom>
          <a:noFill/>
        </p:spPr>
        <p:txBody>
          <a:bodyPr wrap="none" rtlCol="0">
            <a:spAutoFit/>
          </a:bodyPr>
          <a:lstStyle/>
          <a:p>
            <a:r>
              <a:rPr lang="en-US" dirty="0"/>
              <a:t>The purpose of AB Testing is to learn, and then scale up.</a:t>
            </a:r>
          </a:p>
        </p:txBody>
      </p:sp>
    </p:spTree>
    <p:extLst>
      <p:ext uri="{BB962C8B-B14F-4D97-AF65-F5344CB8AC3E}">
        <p14:creationId xmlns:p14="http://schemas.microsoft.com/office/powerpoint/2010/main" val="380929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p:cNvSpPr>
            <a:spLocks noGrp="1" noChangeArrowheads="1"/>
          </p:cNvSpPr>
          <p:nvPr>
            <p:ph type="title"/>
          </p:nvPr>
        </p:nvSpPr>
        <p:spPr>
          <a:noFill/>
          <a:ln/>
        </p:spPr>
        <p:txBody>
          <a:bodyPr/>
          <a:lstStyle/>
          <a:p>
            <a:r>
              <a:rPr lang="en-GB" altLang="en-US" sz="2800" dirty="0"/>
              <a:t> </a:t>
            </a:r>
          </a:p>
        </p:txBody>
      </p:sp>
      <p:sp>
        <p:nvSpPr>
          <p:cNvPr id="15" name="Rectangle 3"/>
          <p:cNvSpPr txBox="1">
            <a:spLocks noChangeArrowheads="1"/>
          </p:cNvSpPr>
          <p:nvPr/>
        </p:nvSpPr>
        <p:spPr>
          <a:xfrm>
            <a:off x="1057206" y="421584"/>
            <a:ext cx="7162800" cy="1143000"/>
          </a:xfrm>
          <a:noFill/>
          <a:ln/>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rgbClr val="78BE20"/>
                </a:solidFill>
                <a:latin typeface="Calibri"/>
                <a:cs typeface="Arial" panose="020B0604020202020204" pitchFamily="34" charset="0"/>
              </a:rPr>
              <a:t>Examples of Website experiments</a:t>
            </a:r>
          </a:p>
        </p:txBody>
      </p:sp>
      <p:sp>
        <p:nvSpPr>
          <p:cNvPr id="5" name="TextBox 4">
            <a:extLst>
              <a:ext uri="{FF2B5EF4-FFF2-40B4-BE49-F238E27FC236}">
                <a16:creationId xmlns:a16="http://schemas.microsoft.com/office/drawing/2014/main" id="{D5F9244E-8680-45A4-BA9C-817A46C1D4AE}"/>
              </a:ext>
            </a:extLst>
          </p:cNvPr>
          <p:cNvSpPr txBox="1"/>
          <p:nvPr/>
        </p:nvSpPr>
        <p:spPr>
          <a:xfrm>
            <a:off x="248439" y="1664595"/>
            <a:ext cx="3885550" cy="2339102"/>
          </a:xfrm>
          <a:prstGeom prst="rect">
            <a:avLst/>
          </a:prstGeom>
          <a:noFill/>
        </p:spPr>
        <p:txBody>
          <a:bodyPr wrap="square" rtlCol="0">
            <a:spAutoFit/>
          </a:bodyPr>
          <a:lstStyle/>
          <a:p>
            <a:r>
              <a:rPr lang="fr-FR" sz="2000" b="1" dirty="0"/>
              <a:t>Simple A/B test </a:t>
            </a:r>
            <a:r>
              <a:rPr lang="fr-FR" sz="2000" b="1" dirty="0" err="1"/>
              <a:t>experiments</a:t>
            </a:r>
            <a:endParaRPr lang="fr-FR" dirty="0"/>
          </a:p>
          <a:p>
            <a:r>
              <a:rPr lang="fr-FR" dirty="0" err="1"/>
              <a:t>Randomly</a:t>
            </a:r>
            <a:r>
              <a:rPr lang="fr-FR" dirty="0"/>
              <a:t> </a:t>
            </a:r>
            <a:r>
              <a:rPr lang="fr-FR" dirty="0" err="1"/>
              <a:t>assigning</a:t>
            </a:r>
            <a:r>
              <a:rPr lang="fr-FR" dirty="0"/>
              <a:t> </a:t>
            </a:r>
            <a:r>
              <a:rPr lang="fr-FR" dirty="0" err="1"/>
              <a:t>vistors</a:t>
            </a:r>
            <a:r>
              <a:rPr lang="fr-FR" dirty="0"/>
              <a:t> to one version of the </a:t>
            </a:r>
            <a:r>
              <a:rPr lang="fr-FR" dirty="0" err="1"/>
              <a:t>website</a:t>
            </a:r>
            <a:r>
              <a:rPr lang="fr-FR" dirty="0"/>
              <a:t> or a variation, and </a:t>
            </a:r>
            <a:r>
              <a:rPr lang="fr-FR" dirty="0" err="1"/>
              <a:t>analyzing</a:t>
            </a:r>
            <a:r>
              <a:rPr lang="fr-FR" dirty="0"/>
              <a:t> the impact on time </a:t>
            </a:r>
            <a:r>
              <a:rPr lang="fr-FR" dirty="0" err="1"/>
              <a:t>spent</a:t>
            </a:r>
            <a:r>
              <a:rPr lang="fr-FR" dirty="0"/>
              <a:t>, </a:t>
            </a:r>
            <a:r>
              <a:rPr lang="fr-FR" dirty="0" err="1"/>
              <a:t>purchase</a:t>
            </a:r>
            <a:r>
              <a:rPr lang="fr-FR" dirty="0"/>
              <a:t>, etc., in </a:t>
            </a:r>
            <a:r>
              <a:rPr lang="fr-FR" dirty="0" err="1"/>
              <a:t>order</a:t>
            </a:r>
            <a:r>
              <a:rPr lang="fr-FR" dirty="0"/>
              <a:t> to </a:t>
            </a:r>
            <a:r>
              <a:rPr lang="fr-FR" dirty="0" err="1"/>
              <a:t>find</a:t>
            </a:r>
            <a:r>
              <a:rPr lang="fr-FR" dirty="0"/>
              <a:t> the best version for all </a:t>
            </a:r>
            <a:r>
              <a:rPr lang="fr-FR" dirty="0" err="1"/>
              <a:t>users</a:t>
            </a:r>
            <a:r>
              <a:rPr lang="fr-FR" dirty="0"/>
              <a:t>.</a:t>
            </a:r>
          </a:p>
          <a:p>
            <a:endParaRPr lang="fr-FR" i="1" dirty="0"/>
          </a:p>
          <a:p>
            <a:r>
              <a:rPr lang="fr-FR" i="1" dirty="0"/>
              <a:t>e.g. Kameleoon</a:t>
            </a:r>
            <a:endParaRPr lang="en-US" i="1" dirty="0"/>
          </a:p>
        </p:txBody>
      </p:sp>
      <p:sp>
        <p:nvSpPr>
          <p:cNvPr id="11" name="TextBox 10">
            <a:extLst>
              <a:ext uri="{FF2B5EF4-FFF2-40B4-BE49-F238E27FC236}">
                <a16:creationId xmlns:a16="http://schemas.microsoft.com/office/drawing/2014/main" id="{EA5A38A2-61BA-4134-869D-572E2CBA1A1C}"/>
              </a:ext>
            </a:extLst>
          </p:cNvPr>
          <p:cNvSpPr txBox="1"/>
          <p:nvPr/>
        </p:nvSpPr>
        <p:spPr>
          <a:xfrm>
            <a:off x="5292812" y="1693170"/>
            <a:ext cx="3529569" cy="2339102"/>
          </a:xfrm>
          <a:prstGeom prst="rect">
            <a:avLst/>
          </a:prstGeom>
          <a:noFill/>
        </p:spPr>
        <p:txBody>
          <a:bodyPr wrap="square" rtlCol="0">
            <a:spAutoFit/>
          </a:bodyPr>
          <a:lstStyle/>
          <a:p>
            <a:r>
              <a:rPr lang="fr-FR" sz="2000" b="1" dirty="0" err="1"/>
              <a:t>Complex</a:t>
            </a:r>
            <a:r>
              <a:rPr lang="fr-FR" sz="2000" b="1" dirty="0"/>
              <a:t> AI-</a:t>
            </a:r>
            <a:r>
              <a:rPr lang="fr-FR" sz="2000" b="1" dirty="0" err="1"/>
              <a:t>based</a:t>
            </a:r>
            <a:r>
              <a:rPr lang="fr-FR" sz="2000" b="1" dirty="0"/>
              <a:t> </a:t>
            </a:r>
            <a:r>
              <a:rPr lang="fr-FR" sz="2000" b="1" dirty="0" err="1"/>
              <a:t>optimization</a:t>
            </a:r>
            <a:endParaRPr lang="fr-FR" dirty="0"/>
          </a:p>
          <a:p>
            <a:r>
              <a:rPr lang="fr-FR" dirty="0"/>
              <a:t>Constant and </a:t>
            </a:r>
            <a:r>
              <a:rPr lang="fr-FR" dirty="0" err="1"/>
              <a:t>automatic</a:t>
            </a:r>
            <a:r>
              <a:rPr lang="fr-FR" dirty="0"/>
              <a:t> </a:t>
            </a:r>
            <a:r>
              <a:rPr lang="fr-FR" dirty="0" err="1"/>
              <a:t>experimentations</a:t>
            </a:r>
            <a:r>
              <a:rPr lang="fr-FR" dirty="0"/>
              <a:t> on </a:t>
            </a:r>
            <a:r>
              <a:rPr lang="fr-FR" dirty="0" err="1"/>
              <a:t>visitors</a:t>
            </a:r>
            <a:r>
              <a:rPr lang="fr-FR" dirty="0"/>
              <a:t> in </a:t>
            </a:r>
            <a:r>
              <a:rPr lang="fr-FR" dirty="0" err="1"/>
              <a:t>order</a:t>
            </a:r>
            <a:r>
              <a:rPr lang="fr-FR" dirty="0"/>
              <a:t> to </a:t>
            </a:r>
            <a:r>
              <a:rPr lang="fr-FR" dirty="0" err="1"/>
              <a:t>find</a:t>
            </a:r>
            <a:r>
              <a:rPr lang="fr-FR" dirty="0"/>
              <a:t> the best version for </a:t>
            </a:r>
            <a:r>
              <a:rPr lang="fr-FR" dirty="0" err="1"/>
              <a:t>each</a:t>
            </a:r>
            <a:r>
              <a:rPr lang="fr-FR" dirty="0"/>
              <a:t> </a:t>
            </a:r>
            <a:r>
              <a:rPr lang="fr-FR" dirty="0" err="1"/>
              <a:t>individual</a:t>
            </a:r>
            <a:r>
              <a:rPr lang="fr-FR" dirty="0"/>
              <a:t> </a:t>
            </a:r>
            <a:r>
              <a:rPr lang="fr-FR" dirty="0" err="1"/>
              <a:t>visitor</a:t>
            </a:r>
            <a:r>
              <a:rPr lang="fr-FR" dirty="0"/>
              <a:t> (</a:t>
            </a:r>
            <a:r>
              <a:rPr lang="fr-FR" dirty="0" err="1"/>
              <a:t>complete</a:t>
            </a:r>
            <a:r>
              <a:rPr lang="fr-FR" dirty="0"/>
              <a:t> </a:t>
            </a:r>
            <a:r>
              <a:rPr lang="fr-FR" dirty="0" err="1"/>
              <a:t>personalization</a:t>
            </a:r>
            <a:r>
              <a:rPr lang="fr-FR" dirty="0"/>
              <a:t>).</a:t>
            </a:r>
          </a:p>
          <a:p>
            <a:endParaRPr lang="fr-FR" i="1" dirty="0"/>
          </a:p>
          <a:p>
            <a:r>
              <a:rPr lang="fr-FR" i="1" dirty="0"/>
              <a:t>e.g. Adobe Target</a:t>
            </a:r>
            <a:endParaRPr lang="en-US" i="1" dirty="0"/>
          </a:p>
        </p:txBody>
      </p:sp>
      <p:sp>
        <p:nvSpPr>
          <p:cNvPr id="9" name="Arrow: Right 8">
            <a:extLst>
              <a:ext uri="{FF2B5EF4-FFF2-40B4-BE49-F238E27FC236}">
                <a16:creationId xmlns:a16="http://schemas.microsoft.com/office/drawing/2014/main" id="{7CF52FB6-3D64-4963-BD3E-F3BA8F7DD8BC}"/>
              </a:ext>
            </a:extLst>
          </p:cNvPr>
          <p:cNvSpPr/>
          <p:nvPr/>
        </p:nvSpPr>
        <p:spPr>
          <a:xfrm>
            <a:off x="4267200" y="2362200"/>
            <a:ext cx="742813" cy="3334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A183CC-16BB-4AEE-9E18-B492434F7952}"/>
              </a:ext>
            </a:extLst>
          </p:cNvPr>
          <p:cNvSpPr/>
          <p:nvPr/>
        </p:nvSpPr>
        <p:spPr>
          <a:xfrm>
            <a:off x="248439" y="4003697"/>
            <a:ext cx="2286000" cy="430887"/>
          </a:xfrm>
          <a:prstGeom prst="rect">
            <a:avLst/>
          </a:prstGeom>
        </p:spPr>
        <p:txBody>
          <a:bodyPr wrap="square">
            <a:spAutoFit/>
          </a:bodyPr>
          <a:lstStyle/>
          <a:p>
            <a:r>
              <a:rPr lang="en-US" sz="1100" dirty="0"/>
              <a:t>https://www.youtube.com/watch?v=2ZwsBWVAJeQ&amp;feature=emb_logo</a:t>
            </a:r>
          </a:p>
        </p:txBody>
      </p:sp>
      <p:sp>
        <p:nvSpPr>
          <p:cNvPr id="13" name="Rectangle 12">
            <a:extLst>
              <a:ext uri="{FF2B5EF4-FFF2-40B4-BE49-F238E27FC236}">
                <a16:creationId xmlns:a16="http://schemas.microsoft.com/office/drawing/2014/main" id="{B3166BEF-2D80-4885-B171-2943237768DA}"/>
              </a:ext>
            </a:extLst>
          </p:cNvPr>
          <p:cNvSpPr/>
          <p:nvPr/>
        </p:nvSpPr>
        <p:spPr>
          <a:xfrm>
            <a:off x="5292812" y="4066187"/>
            <a:ext cx="2096430" cy="430887"/>
          </a:xfrm>
          <a:prstGeom prst="rect">
            <a:avLst/>
          </a:prstGeom>
        </p:spPr>
        <p:txBody>
          <a:bodyPr wrap="square">
            <a:spAutoFit/>
          </a:bodyPr>
          <a:lstStyle/>
          <a:p>
            <a:r>
              <a:rPr lang="en-US" sz="1050" dirty="0"/>
              <a:t>https://www.youtube.com/watch?v=pfDNq1W0R5Y</a:t>
            </a:r>
          </a:p>
        </p:txBody>
      </p:sp>
      <p:sp>
        <p:nvSpPr>
          <p:cNvPr id="14" name="Rectangle 13">
            <a:extLst>
              <a:ext uri="{FF2B5EF4-FFF2-40B4-BE49-F238E27FC236}">
                <a16:creationId xmlns:a16="http://schemas.microsoft.com/office/drawing/2014/main" id="{F5F80DF6-FEC1-4DC3-BEF4-527F8C75F522}"/>
              </a:ext>
            </a:extLst>
          </p:cNvPr>
          <p:cNvSpPr/>
          <p:nvPr/>
        </p:nvSpPr>
        <p:spPr>
          <a:xfrm>
            <a:off x="248439" y="4654164"/>
            <a:ext cx="2286000" cy="430887"/>
          </a:xfrm>
          <a:prstGeom prst="rect">
            <a:avLst/>
          </a:prstGeom>
        </p:spPr>
        <p:txBody>
          <a:bodyPr wrap="square">
            <a:spAutoFit/>
          </a:bodyPr>
          <a:lstStyle/>
          <a:p>
            <a:r>
              <a:rPr lang="en-US" sz="1100" dirty="0"/>
              <a:t>https://www.youtube.com/watch?v=TtxeKJZUYcg</a:t>
            </a:r>
          </a:p>
        </p:txBody>
      </p:sp>
    </p:spTree>
    <p:extLst>
      <p:ext uri="{BB962C8B-B14F-4D97-AF65-F5344CB8AC3E}">
        <p14:creationId xmlns:p14="http://schemas.microsoft.com/office/powerpoint/2010/main" val="2418866211"/>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926723E-BEF8-456D-A9A0-F3E8DFCD42FF}"/>
              </a:ext>
            </a:extLst>
          </p:cNvPr>
          <p:cNvSpPr txBox="1">
            <a:spLocks/>
          </p:cNvSpPr>
          <p:nvPr/>
        </p:nvSpPr>
        <p:spPr>
          <a:xfrm>
            <a:off x="628650" y="365127"/>
            <a:ext cx="7886700" cy="690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solidFill>
                  <a:srgbClr val="78BE20"/>
                </a:solidFill>
                <a:latin typeface="Calibri"/>
                <a:cs typeface="Arial" panose="020B0604020202020204" pitchFamily="34" charset="0"/>
              </a:rPr>
              <a:t>Example of Public </a:t>
            </a:r>
            <a:r>
              <a:rPr lang="fr-FR" sz="2800" b="1" dirty="0" err="1">
                <a:solidFill>
                  <a:srgbClr val="78BE20"/>
                </a:solidFill>
                <a:latin typeface="Calibri"/>
                <a:cs typeface="Arial" panose="020B0604020202020204" pitchFamily="34" charset="0"/>
              </a:rPr>
              <a:t>Interest</a:t>
            </a:r>
            <a:r>
              <a:rPr lang="fr-FR" sz="2800" b="1" dirty="0">
                <a:solidFill>
                  <a:srgbClr val="78BE20"/>
                </a:solidFill>
                <a:latin typeface="Calibri"/>
                <a:cs typeface="Arial" panose="020B0604020202020204" pitchFamily="34" charset="0"/>
              </a:rPr>
              <a:t> Marketing</a:t>
            </a:r>
          </a:p>
        </p:txBody>
      </p:sp>
      <p:pic>
        <p:nvPicPr>
          <p:cNvPr id="6" name="Picture 5">
            <a:extLst>
              <a:ext uri="{FF2B5EF4-FFF2-40B4-BE49-F238E27FC236}">
                <a16:creationId xmlns:a16="http://schemas.microsoft.com/office/drawing/2014/main" id="{C069C62E-9911-E5D0-E2F1-D70261A9D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01" y="1260144"/>
            <a:ext cx="6858853" cy="4572568"/>
          </a:xfrm>
          <a:prstGeom prst="rect">
            <a:avLst/>
          </a:prstGeom>
        </p:spPr>
      </p:pic>
      <p:sp>
        <p:nvSpPr>
          <p:cNvPr id="7" name="TextBox 6">
            <a:extLst>
              <a:ext uri="{FF2B5EF4-FFF2-40B4-BE49-F238E27FC236}">
                <a16:creationId xmlns:a16="http://schemas.microsoft.com/office/drawing/2014/main" id="{F8F90DD7-2D6D-2812-410F-D5EEA4E4B2E8}"/>
              </a:ext>
            </a:extLst>
          </p:cNvPr>
          <p:cNvSpPr txBox="1"/>
          <p:nvPr/>
        </p:nvSpPr>
        <p:spPr>
          <a:xfrm>
            <a:off x="744656" y="6122085"/>
            <a:ext cx="7551713" cy="646331"/>
          </a:xfrm>
          <a:prstGeom prst="rect">
            <a:avLst/>
          </a:prstGeom>
          <a:noFill/>
        </p:spPr>
        <p:txBody>
          <a:bodyPr wrap="square" rtlCol="0">
            <a:spAutoFit/>
          </a:bodyPr>
          <a:lstStyle/>
          <a:p>
            <a:r>
              <a:rPr lang="en-US" dirty="0"/>
              <a:t>Hall, J. D., &amp; Madsen, J. M. (2022). Can behavioral interventions be too salient? Evidence from traffic safety messages. </a:t>
            </a:r>
            <a:r>
              <a:rPr lang="en-US" i="1" dirty="0"/>
              <a:t>Science</a:t>
            </a:r>
            <a:r>
              <a:rPr lang="en-US" dirty="0"/>
              <a:t>, </a:t>
            </a:r>
            <a:r>
              <a:rPr lang="en-US" i="1" dirty="0"/>
              <a:t>376</a:t>
            </a:r>
            <a:r>
              <a:rPr lang="en-US" dirty="0"/>
              <a:t>(6591), eabm3427.</a:t>
            </a:r>
          </a:p>
        </p:txBody>
      </p:sp>
    </p:spTree>
    <p:extLst>
      <p:ext uri="{BB962C8B-B14F-4D97-AF65-F5344CB8AC3E}">
        <p14:creationId xmlns:p14="http://schemas.microsoft.com/office/powerpoint/2010/main" val="172958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p:cNvSpPr>
            <a:spLocks noGrp="1" noChangeArrowheads="1"/>
          </p:cNvSpPr>
          <p:nvPr>
            <p:ph type="title"/>
          </p:nvPr>
        </p:nvSpPr>
        <p:spPr>
          <a:noFill/>
          <a:ln/>
        </p:spPr>
        <p:txBody>
          <a:bodyPr/>
          <a:lstStyle/>
          <a:p>
            <a:r>
              <a:rPr lang="en-GB" altLang="en-US" sz="2800" dirty="0"/>
              <a:t> </a:t>
            </a:r>
          </a:p>
        </p:txBody>
      </p:sp>
      <p:sp>
        <p:nvSpPr>
          <p:cNvPr id="15" name="Rectangle 3"/>
          <p:cNvSpPr txBox="1">
            <a:spLocks noChangeArrowheads="1"/>
          </p:cNvSpPr>
          <p:nvPr/>
        </p:nvSpPr>
        <p:spPr>
          <a:xfrm>
            <a:off x="1066800" y="149629"/>
            <a:ext cx="7162800" cy="1143000"/>
          </a:xfrm>
          <a:noFill/>
          <a:ln/>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rgbClr val="78BE20"/>
                </a:solidFill>
                <a:latin typeface="Calibri"/>
                <a:cs typeface="Arial" panose="020B0604020202020204" pitchFamily="34" charset="0"/>
              </a:rPr>
              <a:t>AB Testing in Digital Marketing</a:t>
            </a:r>
          </a:p>
        </p:txBody>
      </p:sp>
      <p:sp>
        <p:nvSpPr>
          <p:cNvPr id="4" name="TextBox 3"/>
          <p:cNvSpPr txBox="1"/>
          <p:nvPr/>
        </p:nvSpPr>
        <p:spPr>
          <a:xfrm>
            <a:off x="1079237" y="808877"/>
            <a:ext cx="4051299" cy="2308324"/>
          </a:xfrm>
          <a:prstGeom prst="rect">
            <a:avLst/>
          </a:prstGeom>
          <a:noFill/>
        </p:spPr>
        <p:txBody>
          <a:bodyPr wrap="square" rtlCol="0">
            <a:spAutoFit/>
          </a:bodyPr>
          <a:lstStyle/>
          <a:p>
            <a:r>
              <a:rPr lang="fr-FR" b="1" dirty="0"/>
              <a:t>Testable </a:t>
            </a:r>
            <a:r>
              <a:rPr lang="fr-FR" b="1" dirty="0" err="1"/>
              <a:t>Features</a:t>
            </a:r>
            <a:r>
              <a:rPr lang="fr-FR" b="1" dirty="0"/>
              <a:t> (</a:t>
            </a:r>
            <a:r>
              <a:rPr lang="fr-FR" b="1" dirty="0" err="1"/>
              <a:t>X’s</a:t>
            </a:r>
            <a:r>
              <a:rPr lang="fr-FR" b="1" dirty="0"/>
              <a:t>):</a:t>
            </a:r>
          </a:p>
          <a:p>
            <a:pPr marL="285750" indent="-285750">
              <a:buFont typeface="Arial" panose="020B0604020202020204" pitchFamily="34" charset="0"/>
              <a:buChar char="•"/>
            </a:pPr>
            <a:r>
              <a:rPr lang="fr-FR" dirty="0"/>
              <a:t>Headlines</a:t>
            </a:r>
          </a:p>
          <a:p>
            <a:pPr marL="285750" indent="-285750">
              <a:buFont typeface="Arial" panose="020B0604020202020204" pitchFamily="34" charset="0"/>
              <a:buChar char="•"/>
            </a:pPr>
            <a:r>
              <a:rPr lang="fr-FR" dirty="0"/>
              <a:t>Calls to action </a:t>
            </a:r>
            <a:r>
              <a:rPr lang="fr-FR" dirty="0" err="1"/>
              <a:t>button</a:t>
            </a:r>
            <a:endParaRPr lang="fr-FR" dirty="0"/>
          </a:p>
          <a:p>
            <a:pPr marL="285750" indent="-285750">
              <a:buFont typeface="Arial" panose="020B0604020202020204" pitchFamily="34" charset="0"/>
              <a:buChar char="•"/>
            </a:pPr>
            <a:r>
              <a:rPr lang="fr-FR" dirty="0" err="1"/>
              <a:t>Endless</a:t>
            </a:r>
            <a:r>
              <a:rPr lang="fr-FR" dirty="0"/>
              <a:t> </a:t>
            </a:r>
            <a:r>
              <a:rPr lang="fr-FR" dirty="0" err="1"/>
              <a:t>creative</a:t>
            </a:r>
            <a:r>
              <a:rPr lang="fr-FR" dirty="0"/>
              <a:t> </a:t>
            </a:r>
            <a:r>
              <a:rPr lang="fr-FR" dirty="0" err="1"/>
              <a:t>features</a:t>
            </a:r>
            <a:endParaRPr lang="fr-FR" dirty="0"/>
          </a:p>
          <a:p>
            <a:pPr marL="285750" indent="-285750">
              <a:buFont typeface="Arial" panose="020B0604020202020204" pitchFamily="34" charset="0"/>
              <a:buChar char="•"/>
            </a:pPr>
            <a:r>
              <a:rPr lang="fr-FR" dirty="0"/>
              <a:t>Ad Placement on </a:t>
            </a:r>
            <a:r>
              <a:rPr lang="fr-FR" dirty="0" err="1"/>
              <a:t>webpage</a:t>
            </a:r>
            <a:endParaRPr lang="fr-FR" dirty="0"/>
          </a:p>
          <a:p>
            <a:pPr marL="285750" indent="-285750">
              <a:buFont typeface="Arial" panose="020B0604020202020204" pitchFamily="34" charset="0"/>
              <a:buChar char="•"/>
            </a:pPr>
            <a:r>
              <a:rPr lang="fr-FR" dirty="0"/>
              <a:t>Page </a:t>
            </a:r>
            <a:r>
              <a:rPr lang="fr-FR" dirty="0" err="1"/>
              <a:t>layout</a:t>
            </a:r>
            <a:endParaRPr lang="fr-FR" dirty="0"/>
          </a:p>
          <a:p>
            <a:pPr marL="285750" indent="-285750">
              <a:buFont typeface="Arial" panose="020B0604020202020204" pitchFamily="34" charset="0"/>
              <a:buChar char="•"/>
            </a:pPr>
            <a:r>
              <a:rPr lang="fr-FR" dirty="0"/>
              <a:t>Target audience</a:t>
            </a:r>
          </a:p>
          <a:p>
            <a:pPr marL="285750" indent="-285750">
              <a:buFont typeface="Arial" panose="020B0604020202020204" pitchFamily="34" charset="0"/>
              <a:buChar char="•"/>
            </a:pPr>
            <a:endParaRPr lang="fr-FR" dirty="0"/>
          </a:p>
        </p:txBody>
      </p:sp>
      <p:sp>
        <p:nvSpPr>
          <p:cNvPr id="10" name="TextBox 9"/>
          <p:cNvSpPr txBox="1"/>
          <p:nvPr/>
        </p:nvSpPr>
        <p:spPr>
          <a:xfrm>
            <a:off x="4572001" y="820526"/>
            <a:ext cx="4381500" cy="2031325"/>
          </a:xfrm>
          <a:prstGeom prst="rect">
            <a:avLst/>
          </a:prstGeom>
          <a:noFill/>
        </p:spPr>
        <p:txBody>
          <a:bodyPr wrap="square" rtlCol="0">
            <a:spAutoFit/>
          </a:bodyPr>
          <a:lstStyle/>
          <a:p>
            <a:r>
              <a:rPr lang="fr-FR" b="1" dirty="0" err="1"/>
              <a:t>Measurable</a:t>
            </a:r>
            <a:r>
              <a:rPr lang="fr-FR" b="1" dirty="0"/>
              <a:t> </a:t>
            </a:r>
            <a:r>
              <a:rPr lang="fr-FR" b="1" dirty="0" err="1"/>
              <a:t>outcomes</a:t>
            </a:r>
            <a:r>
              <a:rPr lang="fr-FR" b="1" dirty="0"/>
              <a:t> (Y’s):</a:t>
            </a:r>
          </a:p>
          <a:p>
            <a:pPr marL="285750" indent="-285750">
              <a:buFont typeface="Arial" panose="020B0604020202020204" pitchFamily="34" charset="0"/>
              <a:buChar char="•"/>
            </a:pPr>
            <a:r>
              <a:rPr lang="en-US" dirty="0"/>
              <a:t>Time on site</a:t>
            </a:r>
          </a:p>
          <a:p>
            <a:pPr marL="285750" indent="-285750">
              <a:buFont typeface="Arial" panose="020B0604020202020204" pitchFamily="34" charset="0"/>
              <a:buChar char="•"/>
            </a:pPr>
            <a:r>
              <a:rPr lang="en-US" dirty="0"/>
              <a:t>Clicks/</a:t>
            </a:r>
            <a:r>
              <a:rPr lang="en-US" dirty="0" err="1"/>
              <a:t>Clikthrough</a:t>
            </a:r>
            <a:r>
              <a:rPr lang="en-US" dirty="0"/>
              <a:t> rate</a:t>
            </a:r>
          </a:p>
          <a:p>
            <a:pPr marL="285750" indent="-285750">
              <a:buFont typeface="Arial" panose="020B0604020202020204" pitchFamily="34" charset="0"/>
              <a:buChar char="•"/>
            </a:pPr>
            <a:r>
              <a:rPr lang="en-US" dirty="0"/>
              <a:t>Bounce Rate (leave after visiting 1 page)</a:t>
            </a:r>
          </a:p>
          <a:p>
            <a:pPr marL="285750" indent="-285750">
              <a:buFont typeface="Arial" panose="020B0604020202020204" pitchFamily="34" charset="0"/>
              <a:buChar char="•"/>
            </a:pPr>
            <a:r>
              <a:rPr lang="en-US" dirty="0"/>
              <a:t>Conversion</a:t>
            </a:r>
          </a:p>
          <a:p>
            <a:pPr marL="285750" indent="-285750">
              <a:buFont typeface="Arial" panose="020B0604020202020204" pitchFamily="34" charset="0"/>
              <a:buChar char="•"/>
            </a:pPr>
            <a:r>
              <a:rPr lang="en-US" dirty="0"/>
              <a:t>Email sign-up</a:t>
            </a:r>
          </a:p>
          <a:p>
            <a:pPr marL="285750" indent="-285750">
              <a:buFont typeface="Arial" panose="020B0604020202020204" pitchFamily="34" charset="0"/>
              <a:buChar char="•"/>
            </a:pPr>
            <a:r>
              <a:rPr lang="en-US" dirty="0"/>
              <a:t>Revenue / ROI</a:t>
            </a:r>
          </a:p>
        </p:txBody>
      </p:sp>
      <p:sp>
        <p:nvSpPr>
          <p:cNvPr id="8" name="Rectangle 7"/>
          <p:cNvSpPr/>
          <p:nvPr/>
        </p:nvSpPr>
        <p:spPr>
          <a:xfrm>
            <a:off x="1079237" y="3124201"/>
            <a:ext cx="7213072" cy="3970318"/>
          </a:xfrm>
          <a:prstGeom prst="rect">
            <a:avLst/>
          </a:prstGeom>
        </p:spPr>
        <p:txBody>
          <a:bodyPr wrap="square">
            <a:spAutoFit/>
          </a:bodyPr>
          <a:lstStyle/>
          <a:p>
            <a:r>
              <a:rPr lang="fr-FR" altLang="en-US" b="1" dirty="0" err="1"/>
              <a:t>Plenty</a:t>
            </a:r>
            <a:r>
              <a:rPr lang="fr-FR" altLang="en-US" b="1" dirty="0"/>
              <a:t> of </a:t>
            </a:r>
            <a:r>
              <a:rPr lang="fr-FR" altLang="en-US" b="1" dirty="0" err="1"/>
              <a:t>tools</a:t>
            </a:r>
            <a:r>
              <a:rPr lang="fr-FR" altLang="en-US" b="1" dirty="0"/>
              <a:t> to </a:t>
            </a:r>
            <a:r>
              <a:rPr lang="fr-FR" altLang="en-US" b="1" dirty="0" err="1"/>
              <a:t>experiment</a:t>
            </a:r>
            <a:r>
              <a:rPr lang="fr-FR" altLang="en-US" b="1" dirty="0"/>
              <a:t> and </a:t>
            </a:r>
            <a:r>
              <a:rPr lang="fr-FR" altLang="en-US" b="1" dirty="0" err="1"/>
              <a:t>optimize</a:t>
            </a:r>
            <a:r>
              <a:rPr lang="fr-FR" altLang="en-US" b="1" dirty="0"/>
              <a:t> </a:t>
            </a:r>
            <a:r>
              <a:rPr lang="fr-FR" altLang="en-US" b="1" dirty="0" err="1"/>
              <a:t>your</a:t>
            </a:r>
            <a:r>
              <a:rPr lang="fr-FR" altLang="en-US" b="1" dirty="0"/>
              <a:t> </a:t>
            </a:r>
            <a:r>
              <a:rPr lang="fr-FR" altLang="en-US" b="1" dirty="0" err="1"/>
              <a:t>website</a:t>
            </a:r>
            <a:r>
              <a:rPr lang="fr-FR" altLang="en-US" b="1" dirty="0"/>
              <a:t>/online </a:t>
            </a:r>
            <a:r>
              <a:rPr lang="fr-FR" altLang="en-US" b="1" dirty="0" err="1"/>
              <a:t>ads</a:t>
            </a:r>
            <a:r>
              <a:rPr lang="fr-FR" altLang="en-US" b="1" dirty="0"/>
              <a:t>, e.g.</a:t>
            </a:r>
          </a:p>
          <a:p>
            <a:pPr marL="285750" indent="-285750">
              <a:buFont typeface="Arial" panose="020B0604020202020204" pitchFamily="34" charset="0"/>
              <a:buChar char="•"/>
            </a:pPr>
            <a:r>
              <a:rPr lang="en-US" dirty="0"/>
              <a:t>Google Optimize / Optimize 360</a:t>
            </a:r>
          </a:p>
          <a:p>
            <a:pPr marL="285750" indent="-285750">
              <a:buFont typeface="Arial" panose="020B0604020202020204" pitchFamily="34" charset="0"/>
              <a:buChar char="•"/>
            </a:pPr>
            <a:r>
              <a:rPr lang="en-US" dirty="0"/>
              <a:t>Adobe Target</a:t>
            </a:r>
          </a:p>
          <a:p>
            <a:pPr marL="285750" indent="-285750">
              <a:buFont typeface="Arial" panose="020B0604020202020204" pitchFamily="34" charset="0"/>
              <a:buChar char="•"/>
            </a:pPr>
            <a:r>
              <a:rPr lang="en-US" dirty="0"/>
              <a:t>Optimizely</a:t>
            </a:r>
          </a:p>
          <a:p>
            <a:pPr marL="285750" indent="-285750">
              <a:buFont typeface="Arial" panose="020B0604020202020204" pitchFamily="34" charset="0"/>
              <a:buChar char="•"/>
            </a:pPr>
            <a:r>
              <a:rPr lang="en-US" dirty="0"/>
              <a:t>Visual Website Optimizer (VWO)</a:t>
            </a:r>
          </a:p>
          <a:p>
            <a:pPr marL="285750" indent="-285750">
              <a:buFont typeface="Arial" panose="020B0604020202020204" pitchFamily="34" charset="0"/>
              <a:buChar char="•"/>
            </a:pPr>
            <a:r>
              <a:rPr lang="en-US" dirty="0" err="1"/>
              <a:t>Unbounce</a:t>
            </a:r>
            <a:endParaRPr lang="en-US" dirty="0"/>
          </a:p>
          <a:p>
            <a:pPr marL="285750" indent="-285750">
              <a:buFont typeface="Arial" panose="020B0604020202020204" pitchFamily="34" charset="0"/>
              <a:buChar char="•"/>
            </a:pPr>
            <a:r>
              <a:rPr lang="en-US" dirty="0" err="1"/>
              <a:t>Kissmetrics</a:t>
            </a:r>
            <a:endParaRPr lang="en-US" dirty="0"/>
          </a:p>
          <a:p>
            <a:endParaRPr lang="fr-FR" dirty="0"/>
          </a:p>
          <a:p>
            <a:r>
              <a:rPr lang="fr-FR" b="1" dirty="0"/>
              <a:t>Social media and e-commerce platforms </a:t>
            </a:r>
            <a:r>
              <a:rPr lang="fr-FR" b="1" dirty="0" err="1"/>
              <a:t>also</a:t>
            </a:r>
            <a:r>
              <a:rPr lang="fr-FR" b="1" dirty="0"/>
              <a:t> </a:t>
            </a:r>
            <a:r>
              <a:rPr lang="fr-FR" b="1" dirty="0" err="1"/>
              <a:t>offer</a:t>
            </a:r>
            <a:r>
              <a:rPr lang="fr-FR" b="1" dirty="0"/>
              <a:t> A/B </a:t>
            </a:r>
            <a:r>
              <a:rPr lang="fr-FR" b="1" dirty="0" err="1"/>
              <a:t>Testing</a:t>
            </a:r>
            <a:r>
              <a:rPr lang="fr-FR" b="1" dirty="0"/>
              <a:t> Solutions:</a:t>
            </a:r>
          </a:p>
          <a:p>
            <a:pPr marL="285750" indent="-285750">
              <a:buFont typeface="Arial" panose="020B0604020202020204" pitchFamily="34" charset="0"/>
              <a:buChar char="•"/>
            </a:pPr>
            <a:r>
              <a:rPr lang="fr-FR" dirty="0"/>
              <a:t>Meta (Facebook/Instagram)</a:t>
            </a:r>
          </a:p>
          <a:p>
            <a:pPr marL="285750" indent="-285750">
              <a:buFont typeface="Arial" panose="020B0604020202020204" pitchFamily="34" charset="0"/>
              <a:buChar char="•"/>
            </a:pPr>
            <a:r>
              <a:rPr lang="fr-FR" dirty="0"/>
              <a:t>Amazon </a:t>
            </a:r>
          </a:p>
          <a:p>
            <a:pPr marL="285750" indent="-285750">
              <a:buFont typeface="Arial" panose="020B0604020202020204" pitchFamily="34" charset="0"/>
              <a:buChar char="•"/>
            </a:pPr>
            <a:r>
              <a:rPr lang="fr-FR" dirty="0" err="1"/>
              <a:t>TikTok</a:t>
            </a:r>
            <a:endParaRPr lang="fr-FR" dirty="0"/>
          </a:p>
          <a:p>
            <a:pPr marL="285750" indent="-285750">
              <a:buFont typeface="Arial" panose="020B0604020202020204" pitchFamily="34" charset="0"/>
              <a:buChar char="•"/>
            </a:pPr>
            <a:r>
              <a:rPr lang="fr-FR" dirty="0"/>
              <a:t>LinkedIn</a:t>
            </a:r>
            <a:endParaRPr lang="en-US"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91581357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Props1.xml><?xml version="1.0" encoding="utf-8"?>
<ds:datastoreItem xmlns:ds="http://schemas.openxmlformats.org/officeDocument/2006/customXml" ds:itemID="{F3661174-D92F-4D4F-8E2B-CD26189A73B5}">
  <ds:schemaRefs>
    <ds:schemaRef ds:uri="http://schemas.microsoft.com/sharepoint/v3/contenttype/forms"/>
  </ds:schemaRefs>
</ds:datastoreItem>
</file>

<file path=customXml/itemProps2.xml><?xml version="1.0" encoding="utf-8"?>
<ds:datastoreItem xmlns:ds="http://schemas.openxmlformats.org/officeDocument/2006/customXml" ds:itemID="{4DA91882-CA5D-44DA-8EF7-AB51D5BD9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23CDAD-80DB-442F-9C17-A728FCC4D67E}">
  <ds:schemaRefs>
    <ds:schemaRef ds:uri="http://schemas.microsoft.com/office/2006/documentManagement/types"/>
    <ds:schemaRef ds:uri="http://www.w3.org/XML/1998/namespace"/>
    <ds:schemaRef ds:uri="http://schemas.microsoft.com/office/2006/metadata/properties"/>
    <ds:schemaRef ds:uri="http://purl.org/dc/elements/1.1/"/>
    <ds:schemaRef ds:uri="bbf7932a-6298-407e-83ea-827c81f75e76"/>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6082</TotalTime>
  <Words>4938</Words>
  <Application>Microsoft Office PowerPoint</Application>
  <PresentationFormat>On-screen Show (4:3)</PresentationFormat>
  <Paragraphs>655</Paragraphs>
  <Slides>59</Slides>
  <Notes>42</Notes>
  <HiddenSlides>5</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59</vt:i4>
      </vt:variant>
    </vt:vector>
  </HeadingPairs>
  <TitlesOfParts>
    <vt:vector size="81" baseType="lpstr">
      <vt:lpstr>ＭＳ Ｐゴシック</vt:lpstr>
      <vt:lpstr>SimSun</vt:lpstr>
      <vt:lpstr>SimSun</vt:lpstr>
      <vt:lpstr>Aharoni</vt:lpstr>
      <vt:lpstr>Aptos</vt:lpstr>
      <vt:lpstr>Arial</vt:lpstr>
      <vt:lpstr>Arial Black</vt:lpstr>
      <vt:lpstr>Calibri</vt:lpstr>
      <vt:lpstr>Calibri Light</vt:lpstr>
      <vt:lpstr>Courier New</vt:lpstr>
      <vt:lpstr>Stag Semibold</vt:lpstr>
      <vt:lpstr>Tahoma</vt:lpstr>
      <vt:lpstr>Times New Roman</vt:lpstr>
      <vt:lpstr>Whitney Book</vt:lpstr>
      <vt:lpstr>Whitney Semibold</vt:lpstr>
      <vt:lpstr>Wingdings</vt:lpstr>
      <vt:lpstr>Title Slide</vt:lpstr>
      <vt:lpstr>1_Content Slide</vt:lpstr>
      <vt:lpstr>2_Content Slide</vt:lpstr>
      <vt:lpstr>Office Theme</vt:lpstr>
      <vt:lpstr>1_Office Theme</vt:lpstr>
      <vt:lpstr>Text Slide 1</vt:lpstr>
      <vt:lpstr>PowerPoint Presentation</vt:lpstr>
      <vt:lpstr>PowerPoint Presentation</vt:lpstr>
      <vt:lpstr>PowerPoint Presentation</vt:lpstr>
      <vt:lpstr>PowerPoint Presentation</vt:lpstr>
      <vt:lpstr>PowerPoint Presentation</vt:lpstr>
      <vt:lpstr>Example email A/B test setup</vt:lpstr>
      <vt:lpstr> </vt:lpstr>
      <vt:lpstr>PowerPoint Presentation</vt:lpstr>
      <vt:lpstr> </vt:lpstr>
      <vt:lpstr>PowerPoint Presentation</vt:lpstr>
      <vt:lpstr>PowerPoint Presentation</vt:lpstr>
      <vt:lpstr>PowerPoint Presentation</vt:lpstr>
      <vt:lpstr>Is an A/B Test Really Necessary?</vt:lpstr>
      <vt:lpstr>Is an A/B Test Really Necessary?</vt:lpstr>
      <vt:lpstr>Making Causal Claims</vt:lpstr>
      <vt:lpstr>Making Causal Claims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Quon, Tiffany</dc:creator>
  <cp:lastModifiedBy>Hardisty, David</cp:lastModifiedBy>
  <cp:revision>459</cp:revision>
  <cp:lastPrinted>2021-12-13T22:25:07Z</cp:lastPrinted>
  <dcterms:created xsi:type="dcterms:W3CDTF">2016-07-12T18:36:34Z</dcterms:created>
  <dcterms:modified xsi:type="dcterms:W3CDTF">2025-11-12T18:25:20Z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